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82" r:id="rId18"/>
    <p:sldId id="283" r:id="rId19"/>
    <p:sldId id="273" r:id="rId20"/>
    <p:sldId id="275" r:id="rId21"/>
    <p:sldId id="279" r:id="rId22"/>
    <p:sldId id="274" r:id="rId23"/>
    <p:sldId id="276" r:id="rId24"/>
    <p:sldId id="277" r:id="rId25"/>
    <p:sldId id="278" r:id="rId26"/>
    <p:sldId id="281" r:id="rId2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C989DE-4A89-4068-BAED-CB062689B962}" type="datetimeFigureOut">
              <a:rPr lang="it-IT" smtClean="0"/>
              <a:pPr/>
              <a:t>06/03/2018</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4D4D58-E018-4D32-8E47-B9DD48C8954F}" type="slidenum">
              <a:rPr lang="it-IT" smtClean="0"/>
              <a:pPr/>
              <a:t>‹N›</a:t>
            </a:fld>
            <a:endParaRPr lang="it-IT"/>
          </a:p>
        </p:txBody>
      </p:sp>
    </p:spTree>
    <p:extLst>
      <p:ext uri="{BB962C8B-B14F-4D97-AF65-F5344CB8AC3E}">
        <p14:creationId xmlns:p14="http://schemas.microsoft.com/office/powerpoint/2010/main" val="1980078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534D4D58-E018-4D32-8E47-B9DD48C8954F}" type="slidenum">
              <a:rPr lang="it-IT" smtClean="0"/>
              <a:pPr/>
              <a:t>1</a:t>
            </a:fld>
            <a:endParaRPr lang="it-IT"/>
          </a:p>
        </p:txBody>
      </p:sp>
    </p:spTree>
    <p:extLst>
      <p:ext uri="{BB962C8B-B14F-4D97-AF65-F5344CB8AC3E}">
        <p14:creationId xmlns:p14="http://schemas.microsoft.com/office/powerpoint/2010/main" val="2599412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1DBB8E-DBAF-4608-BFC0-27876BF027B2}"/>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CAFA9A5B-A574-40FB-8907-F279598BBF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F0ABDB7-E9CF-4922-9F0D-9B3CBCA18C18}"/>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76E80CE1-0A11-4F44-8132-8476206804A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76C8BFD-826D-4D2D-BAD4-A3A679074CC3}"/>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1603768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F1E4834-3DFC-40DD-9D7A-1782FE31E573}"/>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E3FA01F-4CE6-4BCF-8C12-DBD9236D43B6}"/>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9950012-458D-46C8-AD0F-B91ADACE2254}"/>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83CF9760-EA86-49F4-81F9-FEE862A5041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F679789-A2CD-4123-8C06-21474A7CA613}"/>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2260932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0F057FF-51EE-441B-BEB3-E88181F9EC7A}"/>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44C0670-BFA0-42DE-BF92-E579C987C2AC}"/>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EE559D3-785A-4850-8A84-D3852AA04BB6}"/>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C6B8F4F1-B461-4C4B-97C3-AAF09B05568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176EC657-B0BE-4223-AB42-617337262254}"/>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2524815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53BFC1-45AD-4E1B-8333-1773D16980A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16D0C2E-5D39-40D7-924F-3532BD7437D1}"/>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1CD5142-A20F-4EFF-90E0-F62394C4BBE1}"/>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11050136-1B7E-4835-8CE3-824062CB4FC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44047E6-2279-4239-94F2-6E29C73555F1}"/>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2128502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0A10AE-A987-4536-A9EA-BF6701294F1B}"/>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EBE06F0B-25DD-41FA-846B-08A8C7E7DD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735E7725-A6D0-4874-B58D-460AEE4C7430}"/>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3B62C092-38F5-452C-8A51-0BCC85DC13B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D850579-8C64-405A-82DD-C9F7AC16A64F}"/>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1110027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7F59A8-7132-4E9B-A895-472F59758A1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8C79412-1021-4461-BC3E-929B7E60CF92}"/>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5E6EDBE-AF2C-4305-82CD-47EEA1800F4D}"/>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A6ADCD6-5E5B-46B4-B6B5-8054C294F138}"/>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6" name="Segnaposto piè di pagina 5">
            <a:extLst>
              <a:ext uri="{FF2B5EF4-FFF2-40B4-BE49-F238E27FC236}">
                <a16:creationId xmlns:a16="http://schemas.microsoft.com/office/drawing/2014/main" id="{0D260A19-8D95-432C-B1B6-337FFF5BB63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373201ED-4E72-442F-8F10-6DBCEEE721A0}"/>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2875815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C95951-D4B3-4DC5-9FF1-4BAE8EE37F86}"/>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EDEA382C-0B9A-453B-8E92-BC7A58329B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11E85D64-4A56-4CFD-AEBC-4F76716C033B}"/>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01E9555C-6C03-4FFD-89EB-295C1552C4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9C97F48C-73BB-46C8-ABDC-AB7BDBD211AF}"/>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FC25452-45D9-4BD4-A8CF-43E3FB69FAC8}"/>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8" name="Segnaposto piè di pagina 7">
            <a:extLst>
              <a:ext uri="{FF2B5EF4-FFF2-40B4-BE49-F238E27FC236}">
                <a16:creationId xmlns:a16="http://schemas.microsoft.com/office/drawing/2014/main" id="{86E151A4-96F4-4A40-838A-230834C89786}"/>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39405FD6-4241-4B8A-A89C-BBFF17369E48}"/>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305989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01AC043-D537-48E6-BDE8-A8C04C73178B}"/>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32CC624B-B7ED-4752-948D-5468067C8B38}"/>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4" name="Segnaposto piè di pagina 3">
            <a:extLst>
              <a:ext uri="{FF2B5EF4-FFF2-40B4-BE49-F238E27FC236}">
                <a16:creationId xmlns:a16="http://schemas.microsoft.com/office/drawing/2014/main" id="{A4A87EA8-5739-47AC-B544-8E1D48F9AC6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FBC960E0-79BE-4C5C-A72F-6CABC4985798}"/>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4242134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EFCEE011-1D89-4E0D-BD1C-16D3ADC26306}"/>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3" name="Segnaposto piè di pagina 2">
            <a:extLst>
              <a:ext uri="{FF2B5EF4-FFF2-40B4-BE49-F238E27FC236}">
                <a16:creationId xmlns:a16="http://schemas.microsoft.com/office/drawing/2014/main" id="{31F343A0-228B-49EE-BB9D-3C4EF253EFF1}"/>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DFA224E5-3A59-4B3E-9186-6AC42F170DF9}"/>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1155290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466BC4-5934-4412-99FD-6EC615B037FE}"/>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7B15AF5-2CE3-4148-A640-9908DE7FD6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44DE61F-3163-4B86-84DB-A32BA1FAE8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A0485FBD-F495-4520-B7BD-C75B2D1438A3}"/>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6" name="Segnaposto piè di pagina 5">
            <a:extLst>
              <a:ext uri="{FF2B5EF4-FFF2-40B4-BE49-F238E27FC236}">
                <a16:creationId xmlns:a16="http://schemas.microsoft.com/office/drawing/2014/main" id="{4BB12636-A97F-495D-8BC8-48771524FA5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B40DB281-D82F-4ABD-9DCC-F5368B7DB218}"/>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2239062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F3CF05-3F66-4B3E-8838-3CD901394F5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4B684AF7-F104-492D-AB0A-72D6164A00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AE401829-BBFE-4437-8189-366E70AC4D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CC680968-F864-46A6-BA9C-408DC877147A}"/>
              </a:ext>
            </a:extLst>
          </p:cNvPr>
          <p:cNvSpPr>
            <a:spLocks noGrp="1"/>
          </p:cNvSpPr>
          <p:nvPr>
            <p:ph type="dt" sz="half" idx="10"/>
          </p:nvPr>
        </p:nvSpPr>
        <p:spPr/>
        <p:txBody>
          <a:bodyPr/>
          <a:lstStyle/>
          <a:p>
            <a:fld id="{728B4BC1-9987-435F-A499-BD26B6EA45DB}" type="datetimeFigureOut">
              <a:rPr lang="it-IT" smtClean="0"/>
              <a:pPr/>
              <a:t>06/03/2018</a:t>
            </a:fld>
            <a:endParaRPr lang="it-IT"/>
          </a:p>
        </p:txBody>
      </p:sp>
      <p:sp>
        <p:nvSpPr>
          <p:cNvPr id="6" name="Segnaposto piè di pagina 5">
            <a:extLst>
              <a:ext uri="{FF2B5EF4-FFF2-40B4-BE49-F238E27FC236}">
                <a16:creationId xmlns:a16="http://schemas.microsoft.com/office/drawing/2014/main" id="{932E82E8-628F-4DE0-B4C9-45D11746274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BECF524-CCB0-4D5C-B308-4ED51FF2D94D}"/>
              </a:ext>
            </a:extLst>
          </p:cNvPr>
          <p:cNvSpPr>
            <a:spLocks noGrp="1"/>
          </p:cNvSpPr>
          <p:nvPr>
            <p:ph type="sldNum" sz="quarter" idx="12"/>
          </p:nvPr>
        </p:nvSpPr>
        <p:spPr/>
        <p:txBody>
          <a:bodyPr/>
          <a:lstStyle/>
          <a:p>
            <a:fld id="{5AC61DBD-4244-4A92-A375-E6E7C9BE4DAB}" type="slidenum">
              <a:rPr lang="it-IT" smtClean="0"/>
              <a:pPr/>
              <a:t>‹N›</a:t>
            </a:fld>
            <a:endParaRPr lang="it-IT"/>
          </a:p>
        </p:txBody>
      </p:sp>
    </p:spTree>
    <p:extLst>
      <p:ext uri="{BB962C8B-B14F-4D97-AF65-F5344CB8AC3E}">
        <p14:creationId xmlns:p14="http://schemas.microsoft.com/office/powerpoint/2010/main" val="1624691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E91F431F-9C01-4EBE-8901-F7E5E55205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0D5E42D-56D2-4B57-84DC-5FC85A6E0B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909F58B-AE5F-4BA9-BFDD-52DA8997E5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8B4BC1-9987-435F-A499-BD26B6EA45DB}" type="datetimeFigureOut">
              <a:rPr lang="it-IT" smtClean="0"/>
              <a:pPr/>
              <a:t>06/03/2018</a:t>
            </a:fld>
            <a:endParaRPr lang="it-IT"/>
          </a:p>
        </p:txBody>
      </p:sp>
      <p:sp>
        <p:nvSpPr>
          <p:cNvPr id="5" name="Segnaposto piè di pagina 4">
            <a:extLst>
              <a:ext uri="{FF2B5EF4-FFF2-40B4-BE49-F238E27FC236}">
                <a16:creationId xmlns:a16="http://schemas.microsoft.com/office/drawing/2014/main" id="{3816DE96-8BC4-4634-8DF7-E68A04C759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0AAEE6F9-B98E-4E76-89D7-B736E34444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C61DBD-4244-4A92-A375-E6E7C9BE4DAB}" type="slidenum">
              <a:rPr lang="it-IT" smtClean="0"/>
              <a:pPr/>
              <a:t>‹N›</a:t>
            </a:fld>
            <a:endParaRPr lang="it-IT"/>
          </a:p>
        </p:txBody>
      </p:sp>
    </p:spTree>
    <p:extLst>
      <p:ext uri="{BB962C8B-B14F-4D97-AF65-F5344CB8AC3E}">
        <p14:creationId xmlns:p14="http://schemas.microsoft.com/office/powerpoint/2010/main" val="2185871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1.gif"/><Relationship Id="rId7" Type="http://schemas.openxmlformats.org/officeDocument/2006/relationships/image" Target="../media/image25.gif"/><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gif"/></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6.jpe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35.jpeg"/><Relationship Id="rId4" Type="http://schemas.openxmlformats.org/officeDocument/2006/relationships/image" Target="../media/image34.gif"/></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8.png"/><Relationship Id="rId7" Type="http://schemas.openxmlformats.org/officeDocument/2006/relationships/image" Target="../media/image42.gif"/><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gif"/><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gif"/><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1.gif"/><Relationship Id="rId4" Type="http://schemas.openxmlformats.org/officeDocument/2006/relationships/image" Target="../media/image50.gif"/></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3C5E7E-1887-4828-8DBB-9BAF22DB771F}"/>
              </a:ext>
            </a:extLst>
          </p:cNvPr>
          <p:cNvSpPr>
            <a:spLocks noGrp="1"/>
          </p:cNvSpPr>
          <p:nvPr>
            <p:ph type="ctrTitle"/>
          </p:nvPr>
        </p:nvSpPr>
        <p:spPr>
          <a:xfrm>
            <a:off x="1524000" y="474563"/>
            <a:ext cx="9144000" cy="497710"/>
          </a:xfrm>
        </p:spPr>
        <p:txBody>
          <a:bodyPr>
            <a:noAutofit/>
          </a:bodyPr>
          <a:lstStyle/>
          <a:p>
            <a:r>
              <a:rPr lang="it-IT" sz="3000" dirty="0">
                <a:latin typeface="Times New Roman" panose="02020603050405020304" pitchFamily="18" charset="0"/>
                <a:cs typeface="Times New Roman" panose="02020603050405020304" pitchFamily="18" charset="0"/>
              </a:rPr>
              <a:t>Corso di Educazione stradale </a:t>
            </a:r>
          </a:p>
        </p:txBody>
      </p:sp>
      <p:sp>
        <p:nvSpPr>
          <p:cNvPr id="5" name="Sottotitolo 2">
            <a:extLst>
              <a:ext uri="{FF2B5EF4-FFF2-40B4-BE49-F238E27FC236}">
                <a16:creationId xmlns:a16="http://schemas.microsoft.com/office/drawing/2014/main" id="{318C203A-D92C-41DF-B208-56DDEF2A7D81}"/>
              </a:ext>
            </a:extLst>
          </p:cNvPr>
          <p:cNvSpPr txBox="1">
            <a:spLocks/>
          </p:cNvSpPr>
          <p:nvPr/>
        </p:nvSpPr>
        <p:spPr>
          <a:xfrm>
            <a:off x="3905955" y="1600200"/>
            <a:ext cx="7191023" cy="45635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fontAlgn="base"/>
            <a:r>
              <a:rPr lang="it-IT" sz="2000" b="1" dirty="0">
                <a:latin typeface="Times New Roman" panose="02020603050405020304" pitchFamily="18" charset="0"/>
                <a:cs typeface="Times New Roman" panose="02020603050405020304" pitchFamily="18" charset="0"/>
              </a:rPr>
              <a:t>COS’E’ L’EDUCAZIONE STRADALE E A COSA SERVE</a:t>
            </a:r>
          </a:p>
          <a:p>
            <a:pPr algn="just" fontAlgn="base"/>
            <a:r>
              <a:rPr lang="it-IT" sz="2000" dirty="0">
                <a:latin typeface="Times New Roman" panose="02020603050405020304" pitchFamily="18" charset="0"/>
                <a:cs typeface="Times New Roman" panose="02020603050405020304" pitchFamily="18" charset="0"/>
              </a:rPr>
              <a:t>L’educazione stradale è un’attività di  trasmissione di conoscenze in materia di sicurezza della circolazione e di comportamento stradale (princìpi della sicurezza stradale, segnaletica, norme generali per la condotta dei veicoli, regole di comportamento degli utenti della strada, ecc.).</a:t>
            </a:r>
          </a:p>
          <a:p>
            <a:pPr algn="just"/>
            <a:r>
              <a:rPr lang="it-IT" sz="2000" dirty="0">
                <a:latin typeface="Times New Roman" panose="02020603050405020304" pitchFamily="18" charset="0"/>
                <a:cs typeface="Times New Roman" panose="02020603050405020304" pitchFamily="18" charset="0"/>
              </a:rPr>
              <a:t>Il suo scopo è preparare le persone perché condividano determinate regole per la tutela della sicurezza di tutti.</a:t>
            </a:r>
          </a:p>
          <a:p>
            <a:pPr algn="just"/>
            <a:r>
              <a:rPr lang="it-IT" sz="2000" dirty="0">
                <a:latin typeface="Times New Roman" panose="02020603050405020304" pitchFamily="18" charset="0"/>
                <a:cs typeface="Times New Roman" panose="02020603050405020304" pitchFamily="18" charset="0"/>
              </a:rPr>
              <a:t>La legge che contiene tutte le REGOLE in materia di circolazione stradale è il CODICE DELLA STRADA. </a:t>
            </a:r>
          </a:p>
          <a:p>
            <a:pPr algn="just"/>
            <a:endParaRPr lang="it-IT" sz="2000" dirty="0">
              <a:latin typeface="Times New Roman" panose="02020603050405020304" pitchFamily="18" charset="0"/>
              <a:cs typeface="Times New Roman" panose="02020603050405020304" pitchFamily="18" charset="0"/>
            </a:endParaRPr>
          </a:p>
          <a:p>
            <a:pPr algn="just"/>
            <a:endParaRPr lang="it-IT" sz="2000" dirty="0">
              <a:latin typeface="Times New Roman" panose="02020603050405020304" pitchFamily="18" charset="0"/>
              <a:cs typeface="Times New Roman" panose="02020603050405020304" pitchFamily="18" charset="0"/>
            </a:endParaRPr>
          </a:p>
          <a:p>
            <a:pPr algn="r"/>
            <a:r>
              <a:rPr lang="it-IT" sz="2000" dirty="0">
                <a:latin typeface="Times New Roman" panose="02020603050405020304" pitchFamily="18" charset="0"/>
                <a:cs typeface="Times New Roman" panose="02020603050405020304" pitchFamily="18" charset="0"/>
              </a:rPr>
              <a:t>1</a:t>
            </a:r>
            <a:endParaRPr lang="it-IT" sz="1000" b="1" dirty="0">
              <a:latin typeface="Times New Roman" panose="02020603050405020304" pitchFamily="18" charset="0"/>
              <a:cs typeface="Times New Roman" panose="02020603050405020304" pitchFamily="18" charset="0"/>
            </a:endParaRPr>
          </a:p>
          <a:p>
            <a:endParaRPr lang="it-IT" dirty="0"/>
          </a:p>
        </p:txBody>
      </p:sp>
      <p:pic>
        <p:nvPicPr>
          <p:cNvPr id="6" name="Immagine 5">
            <a:extLst>
              <a:ext uri="{FF2B5EF4-FFF2-40B4-BE49-F238E27FC236}">
                <a16:creationId xmlns:a16="http://schemas.microsoft.com/office/drawing/2014/main" id="{3F4B5411-BE6E-461D-8A0B-9467474A7AE5}"/>
              </a:ext>
            </a:extLst>
          </p:cNvPr>
          <p:cNvPicPr/>
          <p:nvPr/>
        </p:nvPicPr>
        <p:blipFill>
          <a:blip r:embed="rId3"/>
          <a:srcRect/>
          <a:stretch>
            <a:fillRect/>
          </a:stretch>
        </p:blipFill>
        <p:spPr bwMode="auto">
          <a:xfrm>
            <a:off x="474561" y="1147233"/>
            <a:ext cx="3002417" cy="4563533"/>
          </a:xfrm>
          <a:prstGeom prst="rect">
            <a:avLst/>
          </a:prstGeom>
          <a:noFill/>
          <a:ln w="9525">
            <a:noFill/>
            <a:miter lim="800000"/>
            <a:headEnd/>
            <a:tailEnd/>
          </a:ln>
        </p:spPr>
      </p:pic>
      <p:sp>
        <p:nvSpPr>
          <p:cNvPr id="3" name="Rettangolo 2">
            <a:extLst>
              <a:ext uri="{FF2B5EF4-FFF2-40B4-BE49-F238E27FC236}">
                <a16:creationId xmlns:a16="http://schemas.microsoft.com/office/drawing/2014/main" id="{0F1C09B2-8B05-4715-A91C-36D523362E43}"/>
              </a:ext>
            </a:extLst>
          </p:cNvPr>
          <p:cNvSpPr/>
          <p:nvPr/>
        </p:nvSpPr>
        <p:spPr>
          <a:xfrm>
            <a:off x="3048000" y="824067"/>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32764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13D7371-E273-46AC-A9E4-A6831A58287E}"/>
              </a:ext>
            </a:extLst>
          </p:cNvPr>
          <p:cNvSpPr>
            <a:spLocks noGrp="1"/>
          </p:cNvSpPr>
          <p:nvPr>
            <p:ph type="title"/>
          </p:nvPr>
        </p:nvSpPr>
        <p:spPr>
          <a:xfrm>
            <a:off x="838200" y="365126"/>
            <a:ext cx="10515600" cy="315912"/>
          </a:xfrm>
        </p:spPr>
        <p:txBody>
          <a:bodyPr>
            <a:normAutofit fontScale="90000"/>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A8552818-E951-430B-A5E9-2F71683F3890}"/>
              </a:ext>
            </a:extLst>
          </p:cNvPr>
          <p:cNvSpPr>
            <a:spLocks noGrp="1"/>
          </p:cNvSpPr>
          <p:nvPr>
            <p:ph idx="1"/>
          </p:nvPr>
        </p:nvSpPr>
        <p:spPr>
          <a:xfrm>
            <a:off x="4075289" y="1277034"/>
            <a:ext cx="6953956" cy="5239985"/>
          </a:xfrm>
        </p:spPr>
        <p:txBody>
          <a:bodyPr>
            <a:normAutofit fontScale="70000" lnSpcReduction="20000"/>
          </a:bodyPr>
          <a:lstStyle/>
          <a:p>
            <a:pPr marL="0" indent="0" algn="ctr">
              <a:buNone/>
            </a:pPr>
            <a:r>
              <a:rPr lang="it-IT" b="1" dirty="0">
                <a:latin typeface="Times New Roman" panose="02020603050405020304" pitchFamily="18" charset="0"/>
                <a:cs typeface="Times New Roman" panose="02020603050405020304" pitchFamily="18" charset="0"/>
              </a:rPr>
              <a:t>I SEGNALI VERTICALI</a:t>
            </a:r>
            <a:r>
              <a:rPr lang="it-IT" b="1" i="1" dirty="0">
                <a:latin typeface="Times New Roman" panose="02020603050405020304" pitchFamily="18" charset="0"/>
                <a:cs typeface="Times New Roman" panose="02020603050405020304" pitchFamily="18" charset="0"/>
              </a:rPr>
              <a:t> </a:t>
            </a:r>
            <a:endParaRPr lang="it-IT" dirty="0">
              <a:latin typeface="Times New Roman" panose="02020603050405020304" pitchFamily="18" charset="0"/>
              <a:cs typeface="Times New Roman" panose="02020603050405020304" pitchFamily="18" charset="0"/>
            </a:endParaRPr>
          </a:p>
          <a:p>
            <a:pPr marL="0" indent="0">
              <a:buNone/>
            </a:pPr>
            <a:r>
              <a:rPr lang="it-IT" b="1" i="1" u="sng" dirty="0">
                <a:latin typeface="Times New Roman" panose="02020603050405020304" pitchFamily="18" charset="0"/>
                <a:cs typeface="Times New Roman" panose="02020603050405020304" pitchFamily="18" charset="0"/>
              </a:rPr>
              <a:t>FORME, COLORI E SIGNIFICATO DEI SEGNALI VERTICALI</a:t>
            </a:r>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La segnaletica verticale è formata dall’insieme dei cartelli che sono istallati sulle strade.</a:t>
            </a:r>
          </a:p>
          <a:p>
            <a:pPr marL="0" indent="0" algn="just">
              <a:buNone/>
            </a:pPr>
            <a:r>
              <a:rPr lang="it-IT" dirty="0">
                <a:latin typeface="Times New Roman" panose="02020603050405020304" pitchFamily="18" charset="0"/>
                <a:cs typeface="Times New Roman" panose="02020603050405020304" pitchFamily="18" charset="0"/>
              </a:rPr>
              <a:t>Principalmente i segnali verticali che si incontrano sono di forma triangolare e tonda, ma si possono incontrare anche segnali ottagonali (STOP), quadrati (PARCHEGGIO) e rettangolari (INIZIO CENTRO ABITATO).</a:t>
            </a:r>
          </a:p>
          <a:p>
            <a:pPr marL="0" indent="0" algn="just">
              <a:buNone/>
            </a:pPr>
            <a:r>
              <a:rPr lang="it-IT" dirty="0">
                <a:latin typeface="Times New Roman" panose="02020603050405020304" pitchFamily="18" charset="0"/>
                <a:cs typeface="Times New Roman" panose="02020603050405020304" pitchFamily="18" charset="0"/>
              </a:rPr>
              <a:t>I colori principali dei segnali verticali sono il rosso e il blu e vengono installati sul lato destro della strada.</a:t>
            </a:r>
          </a:p>
          <a:p>
            <a:pPr marL="0" indent="0" algn="just">
              <a:buNone/>
            </a:pPr>
            <a:r>
              <a:rPr lang="it-IT" dirty="0">
                <a:latin typeface="Times New Roman" panose="02020603050405020304" pitchFamily="18" charset="0"/>
                <a:cs typeface="Times New Roman" panose="02020603050405020304" pitchFamily="18" charset="0"/>
              </a:rPr>
              <a:t>I segnali verticali danno 2 tipi di informazioni:</a:t>
            </a:r>
          </a:p>
          <a:p>
            <a:pPr lvl="0" algn="just"/>
            <a:r>
              <a:rPr lang="it-IT" dirty="0">
                <a:latin typeface="Times New Roman" panose="02020603050405020304" pitchFamily="18" charset="0"/>
                <a:cs typeface="Times New Roman" panose="02020603050405020304" pitchFamily="18" charset="0"/>
              </a:rPr>
              <a:t>PERICOLO: preavvisano di un pericolo ne indicano la natura e impongono agli utenti della strada di tenere un comportamento prudente per circolare in piena sicurezza. </a:t>
            </a:r>
          </a:p>
          <a:p>
            <a:pPr lvl="0" algn="just"/>
            <a:r>
              <a:rPr lang="it-IT" dirty="0">
                <a:latin typeface="Times New Roman" panose="02020603050405020304" pitchFamily="18" charset="0"/>
                <a:cs typeface="Times New Roman" panose="02020603050405020304" pitchFamily="18" charset="0"/>
              </a:rPr>
              <a:t>PRESCRIZIONE: informano di obblighi, divieti e limitazioni che gli utenti della strada devono rispettare per circolare in piena sicurezza. </a:t>
            </a:r>
          </a:p>
          <a:p>
            <a:pPr marL="0" lvl="0" indent="0" algn="r">
              <a:buNone/>
            </a:pPr>
            <a:r>
              <a:rPr lang="it-IT" dirty="0">
                <a:latin typeface="Times New Roman" panose="02020603050405020304" pitchFamily="18" charset="0"/>
                <a:cs typeface="Times New Roman" panose="02020603050405020304" pitchFamily="18" charset="0"/>
              </a:rPr>
              <a:t>10</a:t>
            </a:r>
          </a:p>
          <a:p>
            <a:endParaRPr lang="it-IT" dirty="0"/>
          </a:p>
        </p:txBody>
      </p:sp>
      <p:pic>
        <p:nvPicPr>
          <p:cNvPr id="4" name="Immagine 3">
            <a:extLst>
              <a:ext uri="{FF2B5EF4-FFF2-40B4-BE49-F238E27FC236}">
                <a16:creationId xmlns:a16="http://schemas.microsoft.com/office/drawing/2014/main" id="{2CC42D0A-E304-45E3-A23B-AA47C0D4F0B4}"/>
              </a:ext>
            </a:extLst>
          </p:cNvPr>
          <p:cNvPicPr/>
          <p:nvPr/>
        </p:nvPicPr>
        <p:blipFill>
          <a:blip r:embed="rId2"/>
          <a:srcRect/>
          <a:stretch>
            <a:fillRect/>
          </a:stretch>
        </p:blipFill>
        <p:spPr bwMode="auto">
          <a:xfrm>
            <a:off x="545012" y="1147233"/>
            <a:ext cx="3102965"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E772E487-2F93-47D4-BFFA-1458D8C4C97A}"/>
              </a:ext>
            </a:extLst>
          </p:cNvPr>
          <p:cNvSpPr/>
          <p:nvPr/>
        </p:nvSpPr>
        <p:spPr>
          <a:xfrm>
            <a:off x="3048000" y="630703"/>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718950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6EF6EAE-DD27-4F1A-8A1E-B1D1396C597D}"/>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6" name="Segnaposto contenuto 5">
            <a:extLst>
              <a:ext uri="{FF2B5EF4-FFF2-40B4-BE49-F238E27FC236}">
                <a16:creationId xmlns:a16="http://schemas.microsoft.com/office/drawing/2014/main" id="{33384441-713E-4A90-8EEF-7767D250B3AE}"/>
              </a:ext>
            </a:extLst>
          </p:cNvPr>
          <p:cNvSpPr>
            <a:spLocks noGrp="1"/>
          </p:cNvSpPr>
          <p:nvPr>
            <p:ph idx="1"/>
          </p:nvPr>
        </p:nvSpPr>
        <p:spPr>
          <a:xfrm>
            <a:off x="3905957" y="1172438"/>
            <a:ext cx="7145865" cy="5320436"/>
          </a:xfrm>
        </p:spPr>
        <p:txBody>
          <a:bodyPr>
            <a:normAutofit lnSpcReduction="10000"/>
          </a:bodyPr>
          <a:lstStyle/>
          <a:p>
            <a:pPr marL="0" indent="0" algn="ctr">
              <a:buNone/>
            </a:pPr>
            <a:r>
              <a:rPr lang="it-IT" sz="2000" b="1" dirty="0">
                <a:latin typeface="Times New Roman" panose="02020603050405020304" pitchFamily="18" charset="0"/>
                <a:cs typeface="Times New Roman" panose="02020603050405020304" pitchFamily="18" charset="0"/>
              </a:rPr>
              <a:t>SEGNALI VERTICALI CHE INCONTRIAMO SPESSO</a:t>
            </a:r>
            <a:endParaRPr lang="it-IT" sz="2000" dirty="0">
              <a:latin typeface="Times New Roman" panose="02020603050405020304" pitchFamily="18" charset="0"/>
              <a:cs typeface="Times New Roman" panose="02020603050405020304" pitchFamily="18" charset="0"/>
            </a:endParaRPr>
          </a:p>
          <a:p>
            <a:pPr marL="0" indent="0" algn="ctr">
              <a:buNone/>
            </a:pPr>
            <a:r>
              <a:rPr lang="it-IT" sz="2000" b="1" dirty="0">
                <a:latin typeface="Times New Roman" panose="02020603050405020304" pitchFamily="18" charset="0"/>
                <a:cs typeface="Times New Roman" panose="02020603050405020304" pitchFamily="18" charset="0"/>
              </a:rPr>
              <a:t>I SEGNALI DI PERICOLO </a:t>
            </a:r>
          </a:p>
          <a:p>
            <a:pPr marL="0" indent="0" algn="ctr">
              <a:buNone/>
            </a:pPr>
            <a:r>
              <a:rPr lang="it-IT" sz="2000" dirty="0">
                <a:latin typeface="Times New Roman" panose="02020603050405020304" pitchFamily="18" charset="0"/>
                <a:cs typeface="Times New Roman" panose="02020603050405020304" pitchFamily="18" charset="0"/>
              </a:rPr>
              <a:t>(generalmente se ne incontrano 41)</a:t>
            </a:r>
          </a:p>
          <a:p>
            <a:pPr marL="0" indent="0" algn="just">
              <a:buNone/>
            </a:pPr>
            <a:r>
              <a:rPr lang="it-IT" sz="2000" dirty="0">
                <a:latin typeface="Times New Roman" panose="02020603050405020304" pitchFamily="18" charset="0"/>
                <a:cs typeface="Times New Roman" panose="02020603050405020304" pitchFamily="18" charset="0"/>
              </a:rPr>
              <a:t>I segnali di pericolo preavvisano di un pericolo, ne indicano la natura e impongono agli utenti della strada di tenere un comportamento prudente per circolare in piena sicurezza.</a:t>
            </a:r>
          </a:p>
          <a:p>
            <a:pPr marL="0" indent="0" algn="just">
              <a:buNone/>
            </a:pPr>
            <a:r>
              <a:rPr lang="it-IT" sz="2000" dirty="0">
                <a:latin typeface="Times New Roman" panose="02020603050405020304" pitchFamily="18" charset="0"/>
                <a:cs typeface="Times New Roman" panose="02020603050405020304" pitchFamily="18" charset="0"/>
              </a:rPr>
              <a:t>I segnali di pericolo hanno forma triangolare con il vertice del triangolo rivolto verso l’alto.</a:t>
            </a:r>
          </a:p>
          <a:p>
            <a:pPr marL="0" indent="0" algn="just">
              <a:buNone/>
            </a:pPr>
            <a:r>
              <a:rPr lang="it-IT" sz="2000" dirty="0">
                <a:latin typeface="Times New Roman" panose="02020603050405020304" pitchFamily="18" charset="0"/>
                <a:cs typeface="Times New Roman" panose="02020603050405020304" pitchFamily="18" charset="0"/>
              </a:rPr>
              <a:t>Il bordo è rosso, lo sfondo bianco e il simbolo del pericolo è di colore nero.</a:t>
            </a:r>
          </a:p>
          <a:p>
            <a:pPr marL="0" indent="0" algn="just">
              <a:buNone/>
            </a:pPr>
            <a:r>
              <a:rPr lang="it-IT" sz="2000" dirty="0">
                <a:latin typeface="Times New Roman" panose="02020603050405020304" pitchFamily="18" charset="0"/>
                <a:cs typeface="Times New Roman" panose="02020603050405020304" pitchFamily="18" charset="0"/>
              </a:rPr>
              <a:t>In caso di segnaletica temporanea (cantiere stradale) lo sfondo del segnale di pericolo è giallo. </a:t>
            </a:r>
          </a:p>
          <a:p>
            <a:pPr marL="0" indent="0" algn="just">
              <a:buNone/>
            </a:pPr>
            <a:r>
              <a:rPr lang="it-IT" sz="2000" dirty="0">
                <a:latin typeface="Times New Roman" panose="02020603050405020304" pitchFamily="18" charset="0"/>
                <a:cs typeface="Times New Roman" panose="02020603050405020304" pitchFamily="18" charset="0"/>
              </a:rPr>
              <a:t>Si trovano a 150 metri dal punto di inizio del pericolo segnalato. </a:t>
            </a:r>
          </a:p>
          <a:p>
            <a:pPr marL="0" indent="0" algn="r">
              <a:buNone/>
            </a:pPr>
            <a:endParaRPr lang="it-IT" sz="2000" dirty="0">
              <a:latin typeface="Times New Roman" panose="02020603050405020304" pitchFamily="18" charset="0"/>
              <a:cs typeface="Times New Roman" panose="02020603050405020304" pitchFamily="18" charset="0"/>
            </a:endParaRPr>
          </a:p>
          <a:p>
            <a:pPr marL="0" indent="0" algn="r">
              <a:buNone/>
            </a:pPr>
            <a:r>
              <a:rPr lang="it-IT" sz="2000" dirty="0">
                <a:latin typeface="Times New Roman" panose="02020603050405020304" pitchFamily="18" charset="0"/>
                <a:cs typeface="Times New Roman" panose="02020603050405020304" pitchFamily="18" charset="0"/>
              </a:rPr>
              <a:t>11</a:t>
            </a:r>
          </a:p>
          <a:p>
            <a:endParaRPr lang="it-IT" dirty="0"/>
          </a:p>
        </p:txBody>
      </p:sp>
      <p:pic>
        <p:nvPicPr>
          <p:cNvPr id="7" name="Immagine 6">
            <a:extLst>
              <a:ext uri="{FF2B5EF4-FFF2-40B4-BE49-F238E27FC236}">
                <a16:creationId xmlns:a16="http://schemas.microsoft.com/office/drawing/2014/main" id="{9B2B29FA-39D3-41CC-B821-BB97E38FE0CC}"/>
              </a:ext>
            </a:extLst>
          </p:cNvPr>
          <p:cNvPicPr/>
          <p:nvPr/>
        </p:nvPicPr>
        <p:blipFill>
          <a:blip r:embed="rId2"/>
          <a:srcRect/>
          <a:stretch>
            <a:fillRect/>
          </a:stretch>
        </p:blipFill>
        <p:spPr bwMode="auto">
          <a:xfrm>
            <a:off x="584616" y="1147233"/>
            <a:ext cx="3102965"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BE32F756-4DCF-4303-8A4D-BB58FCDBE92D}"/>
              </a:ext>
            </a:extLst>
          </p:cNvPr>
          <p:cNvSpPr/>
          <p:nvPr/>
        </p:nvSpPr>
        <p:spPr>
          <a:xfrm>
            <a:off x="3048000" y="603573"/>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575523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3AE6511-CB7C-4FAC-9C99-F830B7A356A2}"/>
              </a:ext>
            </a:extLst>
          </p:cNvPr>
          <p:cNvSpPr>
            <a:spLocks noGrp="1"/>
          </p:cNvSpPr>
          <p:nvPr>
            <p:ph type="title"/>
          </p:nvPr>
        </p:nvSpPr>
        <p:spPr>
          <a:xfrm>
            <a:off x="664579" y="397729"/>
            <a:ext cx="10515600" cy="257060"/>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4" name="Segnaposto contenuto 3" descr="Risultati immagini per SEGNALI DI PERICOLO">
            <a:extLst>
              <a:ext uri="{FF2B5EF4-FFF2-40B4-BE49-F238E27FC236}">
                <a16:creationId xmlns:a16="http://schemas.microsoft.com/office/drawing/2014/main" id="{7408FCCA-8EA8-4C6B-A0E0-3295F8D3781B}"/>
              </a:ext>
            </a:extLst>
          </p:cNvPr>
          <p:cNvPicPr>
            <a:picLocks noGrp="1"/>
          </p:cNvPicPr>
          <p:nvPr>
            <p:ph idx="1"/>
          </p:nvPr>
        </p:nvPicPr>
        <p:blipFill>
          <a:blip r:embed="rId2" cstate="print"/>
          <a:srcRect/>
          <a:stretch>
            <a:fillRect/>
          </a:stretch>
        </p:blipFill>
        <p:spPr bwMode="auto">
          <a:xfrm>
            <a:off x="811191" y="1398880"/>
            <a:ext cx="1629295" cy="1359131"/>
          </a:xfrm>
          <a:prstGeom prst="rect">
            <a:avLst/>
          </a:prstGeom>
          <a:noFill/>
          <a:ln w="9525">
            <a:noFill/>
            <a:miter lim="800000"/>
            <a:headEnd/>
            <a:tailEnd/>
          </a:ln>
        </p:spPr>
      </p:pic>
      <p:pic>
        <p:nvPicPr>
          <p:cNvPr id="5" name="Immagine 4" descr="Risultati immagini per SEGNALI DI PERICOLO">
            <a:extLst>
              <a:ext uri="{FF2B5EF4-FFF2-40B4-BE49-F238E27FC236}">
                <a16:creationId xmlns:a16="http://schemas.microsoft.com/office/drawing/2014/main" id="{1BDCA24B-6A76-4A4E-BE05-1C75EBA43B2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692998" y="1316161"/>
            <a:ext cx="1674639" cy="1682148"/>
          </a:xfrm>
          <a:prstGeom prst="rect">
            <a:avLst/>
          </a:prstGeom>
          <a:noFill/>
          <a:ln>
            <a:noFill/>
          </a:ln>
        </p:spPr>
      </p:pic>
      <p:pic>
        <p:nvPicPr>
          <p:cNvPr id="6" name="Immagine 5" descr="Risultati immagini per SEGNALI DI PERICOLO">
            <a:extLst>
              <a:ext uri="{FF2B5EF4-FFF2-40B4-BE49-F238E27FC236}">
                <a16:creationId xmlns:a16="http://schemas.microsoft.com/office/drawing/2014/main" id="{1B533DE6-DF27-478D-9B8E-86754649066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75636" y="2998309"/>
            <a:ext cx="1523205" cy="1359132"/>
          </a:xfrm>
          <a:prstGeom prst="rect">
            <a:avLst/>
          </a:prstGeom>
          <a:noFill/>
          <a:ln>
            <a:noFill/>
          </a:ln>
        </p:spPr>
      </p:pic>
      <p:pic>
        <p:nvPicPr>
          <p:cNvPr id="7" name="Immagine 6" descr="Risultati immagini per SEGNALI DI PERICOLO">
            <a:extLst>
              <a:ext uri="{FF2B5EF4-FFF2-40B4-BE49-F238E27FC236}">
                <a16:creationId xmlns:a16="http://schemas.microsoft.com/office/drawing/2014/main" id="{CD0EACD1-088D-4CBA-9E13-805A08115BFF}"/>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5636" y="4597739"/>
            <a:ext cx="1523205" cy="1367726"/>
          </a:xfrm>
          <a:prstGeom prst="rect">
            <a:avLst/>
          </a:prstGeom>
          <a:noFill/>
          <a:ln>
            <a:noFill/>
          </a:ln>
        </p:spPr>
      </p:pic>
      <p:pic>
        <p:nvPicPr>
          <p:cNvPr id="8" name="Immagine 7" descr="Risultati immagini per SEGNALI DI PERICOLO">
            <a:extLst>
              <a:ext uri="{FF2B5EF4-FFF2-40B4-BE49-F238E27FC236}">
                <a16:creationId xmlns:a16="http://schemas.microsoft.com/office/drawing/2014/main" id="{96C46DDF-00E2-4FB6-8EAB-2A55F84DCC20}"/>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10803" y="2999953"/>
            <a:ext cx="1523205" cy="1359133"/>
          </a:xfrm>
          <a:prstGeom prst="rect">
            <a:avLst/>
          </a:prstGeom>
          <a:noFill/>
          <a:ln>
            <a:noFill/>
          </a:ln>
        </p:spPr>
      </p:pic>
      <p:pic>
        <p:nvPicPr>
          <p:cNvPr id="1026" name="Picture 2" descr="Risultati immagini per segnali di pericolo">
            <a:extLst>
              <a:ext uri="{FF2B5EF4-FFF2-40B4-BE49-F238E27FC236}">
                <a16:creationId xmlns:a16="http://schemas.microsoft.com/office/drawing/2014/main" id="{632AEBE7-BD7D-43DA-B9E7-F849476CE82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77172" y="4403585"/>
            <a:ext cx="1590465" cy="140282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
            <a:extLst>
              <a:ext uri="{FF2B5EF4-FFF2-40B4-BE49-F238E27FC236}">
                <a16:creationId xmlns:a16="http://schemas.microsoft.com/office/drawing/2014/main" id="{E4105F15-FA90-47D2-840B-D2AD93D7C807}"/>
              </a:ext>
            </a:extLst>
          </p:cNvPr>
          <p:cNvSpPr>
            <a:spLocks noChangeArrowheads="1"/>
          </p:cNvSpPr>
          <p:nvPr/>
        </p:nvSpPr>
        <p:spPr bwMode="auto">
          <a:xfrm>
            <a:off x="7451813" y="3963843"/>
            <a:ext cx="2921161"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chemeClr val="tx1"/>
                </a:solidFill>
                <a:effectLst/>
                <a:latin typeface="Times New Roman" panose="02020603050405020304" pitchFamily="18" charset="0"/>
              </a:rPr>
              <a:t>ATTENZIONE, STRADA SCIVOLOSA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0" name="Rectangle 4">
            <a:extLst>
              <a:ext uri="{FF2B5EF4-FFF2-40B4-BE49-F238E27FC236}">
                <a16:creationId xmlns:a16="http://schemas.microsoft.com/office/drawing/2014/main" id="{22627140-98C2-4223-A59A-BA610DFFA04B}"/>
              </a:ext>
            </a:extLst>
          </p:cNvPr>
          <p:cNvSpPr>
            <a:spLocks noChangeArrowheads="1"/>
          </p:cNvSpPr>
          <p:nvPr/>
        </p:nvSpPr>
        <p:spPr bwMode="auto">
          <a:xfrm>
            <a:off x="2486787" y="5507256"/>
            <a:ext cx="2578440"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latin typeface="Times New Roman" panose="02020603050405020304" pitchFamily="18" charset="0"/>
              </a:rPr>
              <a:t>ATTENZIONE, CADUTA MASSI</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1" name="Rectangle 5">
            <a:extLst>
              <a:ext uri="{FF2B5EF4-FFF2-40B4-BE49-F238E27FC236}">
                <a16:creationId xmlns:a16="http://schemas.microsoft.com/office/drawing/2014/main" id="{A3A02A37-4E53-4A6B-B0F3-6CC985C9DEDB}"/>
              </a:ext>
            </a:extLst>
          </p:cNvPr>
          <p:cNvSpPr>
            <a:spLocks noChangeArrowheads="1"/>
          </p:cNvSpPr>
          <p:nvPr/>
        </p:nvSpPr>
        <p:spPr bwMode="auto">
          <a:xfrm>
            <a:off x="2440487" y="3910822"/>
            <a:ext cx="2624740"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chemeClr val="tx1"/>
                </a:solidFill>
                <a:effectLst/>
                <a:latin typeface="Times New Roman" panose="02020603050405020304" pitchFamily="18" charset="0"/>
              </a:rPr>
              <a:t>ATTENZIONE, CURVA ASINISTRA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2" name="Rectangle 6">
            <a:extLst>
              <a:ext uri="{FF2B5EF4-FFF2-40B4-BE49-F238E27FC236}">
                <a16:creationId xmlns:a16="http://schemas.microsoft.com/office/drawing/2014/main" id="{B3E9498E-48A5-47BF-9812-DAB7534ECBD0}"/>
              </a:ext>
            </a:extLst>
          </p:cNvPr>
          <p:cNvSpPr>
            <a:spLocks noChangeArrowheads="1"/>
          </p:cNvSpPr>
          <p:nvPr/>
        </p:nvSpPr>
        <p:spPr bwMode="auto">
          <a:xfrm>
            <a:off x="7334008" y="2413344"/>
            <a:ext cx="3828507"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latin typeface="Times New Roman" panose="02020603050405020304" pitchFamily="18" charset="0"/>
              </a:rPr>
              <a:t>ATTENZIONE, ATTRAVERSAMENTO PEDONALE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3" name="Rectangle 7">
            <a:extLst>
              <a:ext uri="{FF2B5EF4-FFF2-40B4-BE49-F238E27FC236}">
                <a16:creationId xmlns:a16="http://schemas.microsoft.com/office/drawing/2014/main" id="{7A38A8EB-5C6D-43D2-92B8-527583BC1F33}"/>
              </a:ext>
            </a:extLst>
          </p:cNvPr>
          <p:cNvSpPr>
            <a:spLocks noChangeArrowheads="1"/>
          </p:cNvSpPr>
          <p:nvPr/>
        </p:nvSpPr>
        <p:spPr bwMode="auto">
          <a:xfrm>
            <a:off x="2440486" y="2338590"/>
            <a:ext cx="2879383"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chemeClr val="tx1"/>
                </a:solidFill>
                <a:effectLst/>
                <a:latin typeface="Times New Roman" panose="02020603050405020304" pitchFamily="18" charset="0"/>
              </a:rPr>
              <a:t>ATTENZIONE, LUOGO FREQUENTATO DA BAMBINI</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5" name="Rectangle 6">
            <a:extLst>
              <a:ext uri="{FF2B5EF4-FFF2-40B4-BE49-F238E27FC236}">
                <a16:creationId xmlns:a16="http://schemas.microsoft.com/office/drawing/2014/main" id="{1F131A26-AB5B-4AAB-A714-12618F48DE77}"/>
              </a:ext>
            </a:extLst>
          </p:cNvPr>
          <p:cNvSpPr>
            <a:spLocks noChangeArrowheads="1"/>
          </p:cNvSpPr>
          <p:nvPr/>
        </p:nvSpPr>
        <p:spPr bwMode="auto">
          <a:xfrm>
            <a:off x="7487857" y="5380421"/>
            <a:ext cx="3828507"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chemeClr val="tx1"/>
                </a:solidFill>
                <a:effectLst/>
                <a:latin typeface="Times New Roman" panose="02020603050405020304" pitchFamily="18" charset="0"/>
              </a:rPr>
              <a:t>ATTENZIONE, INCROCIO REGOLATO DA ROTATORIA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4" name="Rettangolo 13">
            <a:extLst>
              <a:ext uri="{FF2B5EF4-FFF2-40B4-BE49-F238E27FC236}">
                <a16:creationId xmlns:a16="http://schemas.microsoft.com/office/drawing/2014/main" id="{5F3C8A20-E45E-460D-9CC8-A039D8185561}"/>
              </a:ext>
            </a:extLst>
          </p:cNvPr>
          <p:cNvSpPr/>
          <p:nvPr/>
        </p:nvSpPr>
        <p:spPr>
          <a:xfrm>
            <a:off x="11316364" y="5806411"/>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12</a:t>
            </a:r>
          </a:p>
        </p:txBody>
      </p:sp>
      <p:sp>
        <p:nvSpPr>
          <p:cNvPr id="17" name="Titolo 1">
            <a:extLst>
              <a:ext uri="{FF2B5EF4-FFF2-40B4-BE49-F238E27FC236}">
                <a16:creationId xmlns:a16="http://schemas.microsoft.com/office/drawing/2014/main" id="{4C100AA0-59E8-4430-B54F-55B6ED86E088}"/>
              </a:ext>
            </a:extLst>
          </p:cNvPr>
          <p:cNvSpPr txBox="1">
            <a:spLocks/>
          </p:cNvSpPr>
          <p:nvPr/>
        </p:nvSpPr>
        <p:spPr>
          <a:xfrm>
            <a:off x="646915" y="1114666"/>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ALCUNI SEGNALI DI PERICOLO CHE DOBBIAMO CONOSCERE</a:t>
            </a:r>
            <a:endParaRPr lang="it-IT" sz="2000" dirty="0"/>
          </a:p>
        </p:txBody>
      </p:sp>
      <p:sp>
        <p:nvSpPr>
          <p:cNvPr id="18" name="Rettangolo 17">
            <a:extLst>
              <a:ext uri="{FF2B5EF4-FFF2-40B4-BE49-F238E27FC236}">
                <a16:creationId xmlns:a16="http://schemas.microsoft.com/office/drawing/2014/main" id="{15A8388A-BA4A-493D-8650-12B968981394}"/>
              </a:ext>
            </a:extLst>
          </p:cNvPr>
          <p:cNvSpPr/>
          <p:nvPr/>
        </p:nvSpPr>
        <p:spPr>
          <a:xfrm>
            <a:off x="2874379" y="617080"/>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20" name="Immagine 19">
            <a:extLst>
              <a:ext uri="{FF2B5EF4-FFF2-40B4-BE49-F238E27FC236}">
                <a16:creationId xmlns:a16="http://schemas.microsoft.com/office/drawing/2014/main" id="{2A3F9611-FB64-4AD2-9A19-38BAE6F681BD}"/>
              </a:ext>
            </a:extLst>
          </p:cNvPr>
          <p:cNvPicPr/>
          <p:nvPr/>
        </p:nvPicPr>
        <p:blipFill>
          <a:blip r:embed="rId8"/>
          <a:srcRect/>
          <a:stretch>
            <a:fillRect/>
          </a:stretch>
        </p:blipFill>
        <p:spPr bwMode="auto">
          <a:xfrm>
            <a:off x="10975944" y="0"/>
            <a:ext cx="1216056" cy="1683993"/>
          </a:xfrm>
          <a:prstGeom prst="rect">
            <a:avLst/>
          </a:prstGeom>
          <a:noFill/>
          <a:ln w="9525">
            <a:noFill/>
            <a:miter lim="800000"/>
            <a:headEnd/>
            <a:tailEnd/>
          </a:ln>
        </p:spPr>
      </p:pic>
    </p:spTree>
    <p:extLst>
      <p:ext uri="{BB962C8B-B14F-4D97-AF65-F5344CB8AC3E}">
        <p14:creationId xmlns:p14="http://schemas.microsoft.com/office/powerpoint/2010/main" val="19999643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2BE4ECF-F5EC-42C6-AB20-D4600443DFCB}"/>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CA40760C-E99F-4271-96DF-7A45454ADB2C}"/>
              </a:ext>
            </a:extLst>
          </p:cNvPr>
          <p:cNvSpPr>
            <a:spLocks noGrp="1"/>
          </p:cNvSpPr>
          <p:nvPr>
            <p:ph idx="1"/>
          </p:nvPr>
        </p:nvSpPr>
        <p:spPr>
          <a:xfrm>
            <a:off x="3849512" y="1335948"/>
            <a:ext cx="7202310" cy="4086308"/>
          </a:xfrm>
        </p:spPr>
        <p:txBody>
          <a:bodyPr>
            <a:normAutofit lnSpcReduction="10000"/>
          </a:bodyPr>
          <a:lstStyle/>
          <a:p>
            <a:pPr marL="0" indent="0" algn="ctr">
              <a:buNone/>
            </a:pPr>
            <a:r>
              <a:rPr lang="it-IT" sz="2000" b="1" dirty="0">
                <a:latin typeface="Times New Roman" panose="02020603050405020304" pitchFamily="18" charset="0"/>
                <a:cs typeface="Times New Roman" panose="02020603050405020304" pitchFamily="18" charset="0"/>
              </a:rPr>
              <a:t>SEGNALI VERTICALI CHE INCONTRIAMO SPESSO</a:t>
            </a:r>
            <a:endParaRPr lang="it-IT" sz="2000" dirty="0">
              <a:latin typeface="Times New Roman" panose="02020603050405020304" pitchFamily="18" charset="0"/>
              <a:cs typeface="Times New Roman" panose="02020603050405020304" pitchFamily="18" charset="0"/>
            </a:endParaRPr>
          </a:p>
          <a:p>
            <a:pPr marL="0" indent="0" algn="ctr">
              <a:buNone/>
            </a:pPr>
            <a:r>
              <a:rPr lang="it-IT" sz="2000" b="1" dirty="0">
                <a:latin typeface="Times New Roman" panose="02020603050405020304" pitchFamily="18" charset="0"/>
                <a:cs typeface="Times New Roman" panose="02020603050405020304" pitchFamily="18" charset="0"/>
              </a:rPr>
              <a:t>I SEGNALI DI PRECEDENZA </a:t>
            </a:r>
          </a:p>
          <a:p>
            <a:pPr marL="0" indent="0" algn="ctr">
              <a:buNone/>
            </a:pPr>
            <a:r>
              <a:rPr lang="it-IT" sz="2000" dirty="0">
                <a:latin typeface="Times New Roman" panose="02020603050405020304" pitchFamily="18" charset="0"/>
                <a:cs typeface="Times New Roman" panose="02020603050405020304" pitchFamily="18" charset="0"/>
              </a:rPr>
              <a:t>(generalmente se ne incontrano 14)</a:t>
            </a:r>
          </a:p>
          <a:p>
            <a:pPr marL="0" indent="0" algn="just">
              <a:buNone/>
            </a:pPr>
            <a:r>
              <a:rPr lang="it-IT" sz="2000" dirty="0">
                <a:latin typeface="Times New Roman" panose="02020603050405020304" pitchFamily="18" charset="0"/>
                <a:cs typeface="Times New Roman" panose="02020603050405020304" pitchFamily="18" charset="0"/>
              </a:rPr>
              <a:t>I segnali di precedenza prescrivono di dare o indica di avere la precedenza prima di immettersi sulla strada o prima di attraversarla. </a:t>
            </a:r>
          </a:p>
          <a:p>
            <a:pPr marL="0" indent="0" algn="just">
              <a:buNone/>
            </a:pPr>
            <a:r>
              <a:rPr lang="it-IT" sz="2000" dirty="0">
                <a:latin typeface="Times New Roman" panose="02020603050405020304" pitchFamily="18" charset="0"/>
                <a:cs typeface="Times New Roman" panose="02020603050405020304" pitchFamily="18" charset="0"/>
              </a:rPr>
              <a:t>La forma e il colore dei segnali di precedenza variano a seconda della prescrizione che impongono.</a:t>
            </a:r>
          </a:p>
          <a:p>
            <a:pPr marL="0" indent="0" algn="just">
              <a:buNone/>
            </a:pPr>
            <a:r>
              <a:rPr lang="it-IT" sz="2000" dirty="0">
                <a:latin typeface="Times New Roman" panose="02020603050405020304" pitchFamily="18" charset="0"/>
                <a:cs typeface="Times New Roman" panose="02020603050405020304" pitchFamily="18" charset="0"/>
              </a:rPr>
              <a:t>I segnali di precedenza si trovano in corrispondenza o il più vicino possibile al punto in cui la prescrizione ha inizio. </a:t>
            </a:r>
          </a:p>
          <a:p>
            <a:pPr marL="0" indent="0" algn="just">
              <a:buNone/>
            </a:pPr>
            <a:endParaRPr lang="it-IT" sz="2000" dirty="0">
              <a:latin typeface="Times New Roman" panose="02020603050405020304" pitchFamily="18" charset="0"/>
              <a:cs typeface="Times New Roman" panose="02020603050405020304" pitchFamily="18" charset="0"/>
            </a:endParaRPr>
          </a:p>
          <a:p>
            <a:pPr marL="0" indent="0">
              <a:buNone/>
            </a:pPr>
            <a:endParaRPr lang="it-IT" sz="2000" dirty="0">
              <a:latin typeface="Times New Roman" panose="02020603050405020304" pitchFamily="18" charset="0"/>
              <a:cs typeface="Times New Roman" panose="02020603050405020304" pitchFamily="18" charset="0"/>
            </a:endParaRPr>
          </a:p>
          <a:p>
            <a:pPr marL="0" indent="0" algn="r">
              <a:buNone/>
            </a:pPr>
            <a:r>
              <a:rPr lang="it-IT" sz="2000" dirty="0">
                <a:latin typeface="Times New Roman" panose="02020603050405020304" pitchFamily="18" charset="0"/>
                <a:cs typeface="Times New Roman" panose="02020603050405020304" pitchFamily="18" charset="0"/>
              </a:rPr>
              <a:t>13</a:t>
            </a:r>
          </a:p>
          <a:p>
            <a:pPr marL="0" indent="0">
              <a:buNone/>
            </a:pPr>
            <a:endParaRPr lang="it-IT" sz="2600" dirty="0">
              <a:latin typeface="Times New Roman" panose="02020603050405020304" pitchFamily="18" charset="0"/>
              <a:cs typeface="Times New Roman" panose="02020603050405020304" pitchFamily="18" charset="0"/>
            </a:endParaRPr>
          </a:p>
          <a:p>
            <a:endParaRPr lang="it-IT" dirty="0"/>
          </a:p>
        </p:txBody>
      </p:sp>
      <p:pic>
        <p:nvPicPr>
          <p:cNvPr id="5" name="Immagine 4">
            <a:extLst>
              <a:ext uri="{FF2B5EF4-FFF2-40B4-BE49-F238E27FC236}">
                <a16:creationId xmlns:a16="http://schemas.microsoft.com/office/drawing/2014/main" id="{0084A25F-B811-4B44-B4FB-F3B4599CCB4F}"/>
              </a:ext>
            </a:extLst>
          </p:cNvPr>
          <p:cNvPicPr/>
          <p:nvPr/>
        </p:nvPicPr>
        <p:blipFill>
          <a:blip r:embed="rId2"/>
          <a:srcRect/>
          <a:stretch>
            <a:fillRect/>
          </a:stretch>
        </p:blipFill>
        <p:spPr bwMode="auto">
          <a:xfrm>
            <a:off x="522111" y="858723"/>
            <a:ext cx="3102965" cy="4563533"/>
          </a:xfrm>
          <a:prstGeom prst="rect">
            <a:avLst/>
          </a:prstGeom>
          <a:noFill/>
          <a:ln w="9525">
            <a:noFill/>
            <a:miter lim="800000"/>
            <a:headEnd/>
            <a:tailEnd/>
          </a:ln>
        </p:spPr>
      </p:pic>
      <p:sp>
        <p:nvSpPr>
          <p:cNvPr id="6" name="Rettangolo 5">
            <a:extLst>
              <a:ext uri="{FF2B5EF4-FFF2-40B4-BE49-F238E27FC236}">
                <a16:creationId xmlns:a16="http://schemas.microsoft.com/office/drawing/2014/main" id="{05AF2E13-7110-4DDC-989E-0AAEAF594169}"/>
              </a:ext>
            </a:extLst>
          </p:cNvPr>
          <p:cNvSpPr/>
          <p:nvPr/>
        </p:nvSpPr>
        <p:spPr>
          <a:xfrm>
            <a:off x="2968978" y="60077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867968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C477E50F-C2C5-41CD-BFA1-2FFA9682312C}"/>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6" name="Titolo 1">
            <a:extLst>
              <a:ext uri="{FF2B5EF4-FFF2-40B4-BE49-F238E27FC236}">
                <a16:creationId xmlns:a16="http://schemas.microsoft.com/office/drawing/2014/main" id="{87433E84-51BB-4F8F-96D4-18F6F74AAF95}"/>
              </a:ext>
            </a:extLst>
          </p:cNvPr>
          <p:cNvSpPr txBox="1">
            <a:spLocks/>
          </p:cNvSpPr>
          <p:nvPr/>
        </p:nvSpPr>
        <p:spPr>
          <a:xfrm>
            <a:off x="599611" y="1007751"/>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ALCUNI SEGNALI DI PRECEDENZA CHE DOBBIAMO CONOSCERE</a:t>
            </a:r>
            <a:endParaRPr lang="it-IT" sz="2000" dirty="0"/>
          </a:p>
        </p:txBody>
      </p:sp>
      <p:pic>
        <p:nvPicPr>
          <p:cNvPr id="7" name="Segnaposto contenuto 6" descr="Risultati immagini per SEGNALI DI PRECEDENZA">
            <a:extLst>
              <a:ext uri="{FF2B5EF4-FFF2-40B4-BE49-F238E27FC236}">
                <a16:creationId xmlns:a16="http://schemas.microsoft.com/office/drawing/2014/main" id="{9254A96D-401D-44F3-951A-E37B6CE347BA}"/>
              </a:ext>
            </a:extLst>
          </p:cNvPr>
          <p:cNvPicPr>
            <a:picLocks noGrp="1"/>
          </p:cNvPicPr>
          <p:nvPr>
            <p:ph idx="1"/>
          </p:nvPr>
        </p:nvPicPr>
        <p:blipFill>
          <a:blip r:embed="rId2"/>
          <a:srcRect/>
          <a:stretch>
            <a:fillRect/>
          </a:stretch>
        </p:blipFill>
        <p:spPr bwMode="auto">
          <a:xfrm>
            <a:off x="641293" y="1549198"/>
            <a:ext cx="1872843" cy="1349116"/>
          </a:xfrm>
          <a:prstGeom prst="rect">
            <a:avLst/>
          </a:prstGeom>
          <a:noFill/>
          <a:ln w="9525">
            <a:noFill/>
            <a:miter lim="800000"/>
            <a:headEnd/>
            <a:tailEnd/>
          </a:ln>
        </p:spPr>
      </p:pic>
      <p:pic>
        <p:nvPicPr>
          <p:cNvPr id="9" name="Immagine 8" descr="Risultati immagini per segnali di precedenza">
            <a:extLst>
              <a:ext uri="{FF2B5EF4-FFF2-40B4-BE49-F238E27FC236}">
                <a16:creationId xmlns:a16="http://schemas.microsoft.com/office/drawing/2014/main" id="{D36A19AC-F7E6-444A-8483-E9964114D3D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41293" y="4951342"/>
            <a:ext cx="1649095" cy="1409700"/>
          </a:xfrm>
          <a:prstGeom prst="rect">
            <a:avLst/>
          </a:prstGeom>
          <a:noFill/>
          <a:ln>
            <a:noFill/>
          </a:ln>
        </p:spPr>
      </p:pic>
      <p:pic>
        <p:nvPicPr>
          <p:cNvPr id="10" name="Immagine 9" descr="Risultati immagini per segnali di precedenza stop">
            <a:extLst>
              <a:ext uri="{FF2B5EF4-FFF2-40B4-BE49-F238E27FC236}">
                <a16:creationId xmlns:a16="http://schemas.microsoft.com/office/drawing/2014/main" id="{B114BBF3-A742-4B82-9D64-A1D83EE0CB5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99611" y="2898314"/>
            <a:ext cx="1914525" cy="1914525"/>
          </a:xfrm>
          <a:prstGeom prst="rect">
            <a:avLst/>
          </a:prstGeom>
          <a:noFill/>
          <a:ln>
            <a:noFill/>
          </a:ln>
        </p:spPr>
      </p:pic>
      <p:pic>
        <p:nvPicPr>
          <p:cNvPr id="11" name="Immagine 10" descr="Risultati immagini per segnali di precedenza">
            <a:extLst>
              <a:ext uri="{FF2B5EF4-FFF2-40B4-BE49-F238E27FC236}">
                <a16:creationId xmlns:a16="http://schemas.microsoft.com/office/drawing/2014/main" id="{849B2DAC-768C-4B75-AE8D-AEE57EEC3FC0}"/>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5832656" y="1308119"/>
            <a:ext cx="1649095" cy="1680035"/>
          </a:xfrm>
          <a:prstGeom prst="rect">
            <a:avLst/>
          </a:prstGeom>
          <a:noFill/>
          <a:ln>
            <a:noFill/>
          </a:ln>
        </p:spPr>
      </p:pic>
      <p:pic>
        <p:nvPicPr>
          <p:cNvPr id="12" name="Immagine 11" descr="Risultati immagini per segnali di precedenza">
            <a:extLst>
              <a:ext uri="{FF2B5EF4-FFF2-40B4-BE49-F238E27FC236}">
                <a16:creationId xmlns:a16="http://schemas.microsoft.com/office/drawing/2014/main" id="{3904C493-B68B-42D3-A1DC-538FE35E4DFC}"/>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6096000" y="3150062"/>
            <a:ext cx="1159239" cy="1062174"/>
          </a:xfrm>
          <a:prstGeom prst="rect">
            <a:avLst/>
          </a:prstGeom>
          <a:noFill/>
          <a:ln>
            <a:noFill/>
          </a:ln>
        </p:spPr>
      </p:pic>
      <p:pic>
        <p:nvPicPr>
          <p:cNvPr id="13" name="Immagine 12" descr="Risultati immagini per segnali di precedenza stop">
            <a:extLst>
              <a:ext uri="{FF2B5EF4-FFF2-40B4-BE49-F238E27FC236}">
                <a16:creationId xmlns:a16="http://schemas.microsoft.com/office/drawing/2014/main" id="{EB73E21D-DDB6-49D4-9C79-17597274A28A}"/>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32656" y="4526423"/>
            <a:ext cx="1685925" cy="1685925"/>
          </a:xfrm>
          <a:prstGeom prst="rect">
            <a:avLst/>
          </a:prstGeom>
          <a:noFill/>
          <a:ln>
            <a:noFill/>
          </a:ln>
        </p:spPr>
      </p:pic>
      <p:sp>
        <p:nvSpPr>
          <p:cNvPr id="14" name="Rectangle 2">
            <a:extLst>
              <a:ext uri="{FF2B5EF4-FFF2-40B4-BE49-F238E27FC236}">
                <a16:creationId xmlns:a16="http://schemas.microsoft.com/office/drawing/2014/main" id="{E127928C-A503-4015-9C7D-0030C607F88E}"/>
              </a:ext>
            </a:extLst>
          </p:cNvPr>
          <p:cNvSpPr>
            <a:spLocks noChangeArrowheads="1"/>
          </p:cNvSpPr>
          <p:nvPr/>
        </p:nvSpPr>
        <p:spPr bwMode="auto">
          <a:xfrm>
            <a:off x="2584875" y="1980618"/>
            <a:ext cx="2876701"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rgbClr val="000000"/>
                </a:solidFill>
                <a:effectLst/>
                <a:latin typeface="Times New Roman" panose="02020603050405020304" pitchFamily="18" charset="0"/>
              </a:rPr>
              <a:t>DARE PRECEDENZA A DESTRA E A SINISTRA</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altLang="it-IT" sz="1200" b="0" i="0" u="none" strike="noStrike" cap="none" normalizeH="0" baseline="0" dirty="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5" name="Rectangle 3">
            <a:extLst>
              <a:ext uri="{FF2B5EF4-FFF2-40B4-BE49-F238E27FC236}">
                <a16:creationId xmlns:a16="http://schemas.microsoft.com/office/drawing/2014/main" id="{CC4A50E5-BC1E-4F34-9C16-8893104C3F4C}"/>
              </a:ext>
            </a:extLst>
          </p:cNvPr>
          <p:cNvSpPr>
            <a:spLocks noChangeArrowheads="1"/>
          </p:cNvSpPr>
          <p:nvPr/>
        </p:nvSpPr>
        <p:spPr bwMode="auto">
          <a:xfrm>
            <a:off x="2469270" y="5308802"/>
            <a:ext cx="3107909" cy="8001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INCROCIO IN CUI SI HA DIRITTO DI PRECEDENZA SUI VEICOLI PROVENIENTI DA STDADE SECONDARIE A DESTRA E A SINISTRA</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6" name="Rectangle 4">
            <a:extLst>
              <a:ext uri="{FF2B5EF4-FFF2-40B4-BE49-F238E27FC236}">
                <a16:creationId xmlns:a16="http://schemas.microsoft.com/office/drawing/2014/main" id="{5B492061-0AD7-4762-9EE0-F3A0A106D097}"/>
              </a:ext>
            </a:extLst>
          </p:cNvPr>
          <p:cNvSpPr>
            <a:spLocks noChangeArrowheads="1"/>
          </p:cNvSpPr>
          <p:nvPr/>
        </p:nvSpPr>
        <p:spPr bwMode="auto">
          <a:xfrm>
            <a:off x="2538088" y="3562066"/>
            <a:ext cx="3033473" cy="76941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INCROCIO IN CUI SI DEVE DARE LA PRECEDENZA SOLO AI VEICOLI PROVENIENTI DA DESTRA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7" name="Rectangle 5">
            <a:extLst>
              <a:ext uri="{FF2B5EF4-FFF2-40B4-BE49-F238E27FC236}">
                <a16:creationId xmlns:a16="http://schemas.microsoft.com/office/drawing/2014/main" id="{C2B04F0A-15BD-40F0-85E5-15F65F60D748}"/>
              </a:ext>
            </a:extLst>
          </p:cNvPr>
          <p:cNvSpPr>
            <a:spLocks noChangeArrowheads="1"/>
          </p:cNvSpPr>
          <p:nvPr/>
        </p:nvSpPr>
        <p:spPr bwMode="auto">
          <a:xfrm>
            <a:off x="7875784" y="2028493"/>
            <a:ext cx="3124435"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STRADA CON DIRITTO DI PRECEDENZA </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altLang="it-IT" sz="1200" b="0" i="0" u="none" strike="noStrike" cap="none" normalizeH="0" baseline="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8" name="Rectangle 6">
            <a:extLst>
              <a:ext uri="{FF2B5EF4-FFF2-40B4-BE49-F238E27FC236}">
                <a16:creationId xmlns:a16="http://schemas.microsoft.com/office/drawing/2014/main" id="{E745B702-5B77-4B94-AA92-3882E5C089B0}"/>
              </a:ext>
            </a:extLst>
          </p:cNvPr>
          <p:cNvSpPr>
            <a:spLocks noChangeArrowheads="1"/>
          </p:cNvSpPr>
          <p:nvPr/>
        </p:nvSpPr>
        <p:spPr bwMode="auto">
          <a:xfrm>
            <a:off x="7779678" y="3429000"/>
            <a:ext cx="3220541" cy="5619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DIRITTO DI PRECEDENZA NEI SENSI UNICI ALTERNATI</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altLang="it-IT" sz="1200" b="0" i="0" u="none" strike="noStrike" cap="none" normalizeH="0" baseline="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9" name="Rectangle 7">
            <a:extLst>
              <a:ext uri="{FF2B5EF4-FFF2-40B4-BE49-F238E27FC236}">
                <a16:creationId xmlns:a16="http://schemas.microsoft.com/office/drawing/2014/main" id="{838F3142-7BDC-4747-8ED4-A1E17B8B0ED2}"/>
              </a:ext>
            </a:extLst>
          </p:cNvPr>
          <p:cNvSpPr>
            <a:spLocks noChangeArrowheads="1"/>
          </p:cNvSpPr>
          <p:nvPr/>
        </p:nvSpPr>
        <p:spPr bwMode="auto">
          <a:xfrm>
            <a:off x="7774058" y="5171392"/>
            <a:ext cx="3286791" cy="552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FERMARSI E DARE PRECEDENZA NEI DUE SENSI DI MARCIA</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altLang="it-IT" sz="1200" b="0" i="0" u="none" strike="noStrike" cap="none" normalizeH="0" baseline="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20" name="Rettangolo 19">
            <a:extLst>
              <a:ext uri="{FF2B5EF4-FFF2-40B4-BE49-F238E27FC236}">
                <a16:creationId xmlns:a16="http://schemas.microsoft.com/office/drawing/2014/main" id="{BFF5BCDF-13DF-4578-828D-D1E17EFECA8C}"/>
              </a:ext>
            </a:extLst>
          </p:cNvPr>
          <p:cNvSpPr/>
          <p:nvPr/>
        </p:nvSpPr>
        <p:spPr>
          <a:xfrm>
            <a:off x="11353800" y="6006684"/>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14</a:t>
            </a:r>
          </a:p>
        </p:txBody>
      </p:sp>
      <p:sp>
        <p:nvSpPr>
          <p:cNvPr id="21" name="Rettangolo 20">
            <a:extLst>
              <a:ext uri="{FF2B5EF4-FFF2-40B4-BE49-F238E27FC236}">
                <a16:creationId xmlns:a16="http://schemas.microsoft.com/office/drawing/2014/main" id="{4CD4D50D-FACA-44F4-9B27-1259EC808991}"/>
              </a:ext>
            </a:extLst>
          </p:cNvPr>
          <p:cNvSpPr/>
          <p:nvPr/>
        </p:nvSpPr>
        <p:spPr>
          <a:xfrm>
            <a:off x="3048000" y="597876"/>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22" name="Immagine 21">
            <a:extLst>
              <a:ext uri="{FF2B5EF4-FFF2-40B4-BE49-F238E27FC236}">
                <a16:creationId xmlns:a16="http://schemas.microsoft.com/office/drawing/2014/main" id="{BF3773AC-638E-4D26-84D1-3D6BEC25F659}"/>
              </a:ext>
            </a:extLst>
          </p:cNvPr>
          <p:cNvPicPr/>
          <p:nvPr/>
        </p:nvPicPr>
        <p:blipFill>
          <a:blip r:embed="rId8"/>
          <a:srcRect/>
          <a:stretch>
            <a:fillRect/>
          </a:stretch>
        </p:blipFill>
        <p:spPr bwMode="auto">
          <a:xfrm>
            <a:off x="10955470" y="6079"/>
            <a:ext cx="1216056" cy="1683993"/>
          </a:xfrm>
          <a:prstGeom prst="rect">
            <a:avLst/>
          </a:prstGeom>
          <a:noFill/>
          <a:ln w="9525">
            <a:noFill/>
            <a:miter lim="800000"/>
            <a:headEnd/>
            <a:tailEnd/>
          </a:ln>
        </p:spPr>
      </p:pic>
    </p:spTree>
    <p:extLst>
      <p:ext uri="{BB962C8B-B14F-4D97-AF65-F5344CB8AC3E}">
        <p14:creationId xmlns:p14="http://schemas.microsoft.com/office/powerpoint/2010/main" val="8754118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9CFD0E9-04E7-4F86-B042-9CA5594007EA}"/>
              </a:ext>
            </a:extLst>
          </p:cNvPr>
          <p:cNvSpPr>
            <a:spLocks noGrp="1"/>
          </p:cNvSpPr>
          <p:nvPr>
            <p:ph type="title"/>
          </p:nvPr>
        </p:nvSpPr>
        <p:spPr>
          <a:xfrm>
            <a:off x="664579" y="397729"/>
            <a:ext cx="10515600" cy="257060"/>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5" name="Segnaposto contenuto 2">
            <a:extLst>
              <a:ext uri="{FF2B5EF4-FFF2-40B4-BE49-F238E27FC236}">
                <a16:creationId xmlns:a16="http://schemas.microsoft.com/office/drawing/2014/main" id="{7DCF0D42-895B-40A8-BB9E-84DFDA3505DD}"/>
              </a:ext>
            </a:extLst>
          </p:cNvPr>
          <p:cNvSpPr>
            <a:spLocks noGrp="1"/>
          </p:cNvSpPr>
          <p:nvPr>
            <p:ph idx="1"/>
          </p:nvPr>
        </p:nvSpPr>
        <p:spPr>
          <a:xfrm>
            <a:off x="3759201" y="1554692"/>
            <a:ext cx="7270044" cy="3762376"/>
          </a:xfrm>
        </p:spPr>
        <p:txBody>
          <a:bodyPr>
            <a:normAutofit fontScale="92500" lnSpcReduction="20000"/>
          </a:bodyPr>
          <a:lstStyle/>
          <a:p>
            <a:pPr marL="0" indent="0" algn="ctr">
              <a:buNone/>
            </a:pPr>
            <a:r>
              <a:rPr lang="it-IT" sz="2200" b="1" dirty="0">
                <a:latin typeface="Times New Roman" panose="02020603050405020304" pitchFamily="18" charset="0"/>
                <a:cs typeface="Times New Roman" panose="02020603050405020304" pitchFamily="18" charset="0"/>
              </a:rPr>
              <a:t>SEGNALI VERTICALI CHE INCONTRIAMO SPESSO</a:t>
            </a:r>
            <a:endParaRPr lang="it-IT" sz="2200" dirty="0">
              <a:latin typeface="Times New Roman" panose="02020603050405020304" pitchFamily="18" charset="0"/>
              <a:cs typeface="Times New Roman" panose="02020603050405020304" pitchFamily="18" charset="0"/>
            </a:endParaRPr>
          </a:p>
          <a:p>
            <a:pPr marL="0" indent="0" algn="ctr">
              <a:buNone/>
            </a:pPr>
            <a:r>
              <a:rPr lang="it-IT" sz="2200" b="1" dirty="0">
                <a:latin typeface="Times New Roman" panose="02020603050405020304" pitchFamily="18" charset="0"/>
                <a:cs typeface="Times New Roman" panose="02020603050405020304" pitchFamily="18" charset="0"/>
              </a:rPr>
              <a:t>I SEGNALI DI OBBLIGO  </a:t>
            </a:r>
          </a:p>
          <a:p>
            <a:pPr marL="0" indent="0" algn="ctr">
              <a:buNone/>
            </a:pPr>
            <a:r>
              <a:rPr lang="it-IT" sz="2200" dirty="0">
                <a:latin typeface="Times New Roman" panose="02020603050405020304" pitchFamily="18" charset="0"/>
                <a:cs typeface="Times New Roman" panose="02020603050405020304" pitchFamily="18" charset="0"/>
              </a:rPr>
              <a:t>(generalmente se ne incontrano 28)</a:t>
            </a:r>
          </a:p>
          <a:p>
            <a:pPr marL="0" indent="0" algn="just">
              <a:buNone/>
            </a:pPr>
            <a:r>
              <a:rPr lang="it-IT" sz="2200" dirty="0">
                <a:latin typeface="Times New Roman" panose="02020603050405020304" pitchFamily="18" charset="0"/>
                <a:cs typeface="Times New Roman" panose="02020603050405020304" pitchFamily="18" charset="0"/>
              </a:rPr>
              <a:t>I segnali di obbligo prescrivono di fare ciò che è indicato nel simbolo rappresentato nello sfondo.</a:t>
            </a:r>
          </a:p>
          <a:p>
            <a:pPr marL="0" indent="0" algn="just">
              <a:buNone/>
            </a:pPr>
            <a:r>
              <a:rPr lang="it-IT" sz="2200" dirty="0">
                <a:latin typeface="Times New Roman" panose="02020603050405020304" pitchFamily="18" charset="0"/>
                <a:cs typeface="Times New Roman" panose="02020603050405020304" pitchFamily="18" charset="0"/>
              </a:rPr>
              <a:t>I segnali di obbligo sono di forma circolare.</a:t>
            </a:r>
          </a:p>
          <a:p>
            <a:pPr marL="0" indent="0" algn="just">
              <a:buNone/>
            </a:pPr>
            <a:r>
              <a:rPr lang="it-IT" sz="2200" dirty="0">
                <a:latin typeface="Times New Roman" panose="02020603050405020304" pitchFamily="18" charset="0"/>
                <a:cs typeface="Times New Roman" panose="02020603050405020304" pitchFamily="18" charset="0"/>
              </a:rPr>
              <a:t>Lo sfondo è blu e il simbolo dell’obbligo di colore bianco (ad eccezione dei segnali ALT-DOGANA, ALT- POLIZIA, ALT- STAZIONE che hanno bordo rosso, sfondo bianco e simbolo nero: da non confondere con i segnali di divieto!).</a:t>
            </a:r>
          </a:p>
          <a:p>
            <a:pPr marL="0" indent="0" algn="just">
              <a:buNone/>
            </a:pPr>
            <a:r>
              <a:rPr lang="it-IT" sz="2200" dirty="0">
                <a:latin typeface="Times New Roman" panose="02020603050405020304" pitchFamily="18" charset="0"/>
                <a:cs typeface="Times New Roman" panose="02020603050405020304" pitchFamily="18" charset="0"/>
              </a:rPr>
              <a:t>Si trovano in corrispondenza o il più vicino possibile al punto in cui l’obbligo ha inizio.                                        </a:t>
            </a:r>
          </a:p>
          <a:p>
            <a:pPr marL="0" indent="0" algn="r">
              <a:buNone/>
            </a:pPr>
            <a:r>
              <a:rPr lang="it-IT" sz="2200" dirty="0">
                <a:latin typeface="Times New Roman" panose="02020603050405020304" pitchFamily="18" charset="0"/>
                <a:cs typeface="Times New Roman" panose="02020603050405020304" pitchFamily="18" charset="0"/>
              </a:rPr>
              <a:t>15</a:t>
            </a:r>
          </a:p>
          <a:p>
            <a:endParaRPr lang="it-IT" sz="2200" dirty="0">
              <a:latin typeface="Times New Roman" panose="02020603050405020304" pitchFamily="18" charset="0"/>
              <a:cs typeface="Times New Roman" panose="02020603050405020304" pitchFamily="18" charset="0"/>
            </a:endParaRPr>
          </a:p>
          <a:p>
            <a:pPr marL="0" indent="0" algn="ctr">
              <a:buNone/>
            </a:pPr>
            <a:endParaRPr lang="it-IT" sz="2600" dirty="0">
              <a:latin typeface="Times New Roman" panose="02020603050405020304" pitchFamily="18" charset="0"/>
              <a:cs typeface="Times New Roman" panose="02020603050405020304" pitchFamily="18" charset="0"/>
            </a:endParaRPr>
          </a:p>
          <a:p>
            <a:pPr marL="0" indent="0">
              <a:buNone/>
            </a:pPr>
            <a:endParaRPr lang="it-IT" sz="2600" dirty="0">
              <a:latin typeface="Times New Roman" panose="02020603050405020304" pitchFamily="18" charset="0"/>
              <a:cs typeface="Times New Roman" panose="02020603050405020304" pitchFamily="18" charset="0"/>
            </a:endParaRPr>
          </a:p>
          <a:p>
            <a:endParaRPr lang="it-IT" dirty="0"/>
          </a:p>
        </p:txBody>
      </p:sp>
      <p:pic>
        <p:nvPicPr>
          <p:cNvPr id="6" name="Immagine 5">
            <a:extLst>
              <a:ext uri="{FF2B5EF4-FFF2-40B4-BE49-F238E27FC236}">
                <a16:creationId xmlns:a16="http://schemas.microsoft.com/office/drawing/2014/main" id="{917B5D08-BA33-40F0-9A44-C81EDC0870B0}"/>
              </a:ext>
            </a:extLst>
          </p:cNvPr>
          <p:cNvPicPr/>
          <p:nvPr/>
        </p:nvPicPr>
        <p:blipFill>
          <a:blip r:embed="rId2"/>
          <a:srcRect/>
          <a:stretch>
            <a:fillRect/>
          </a:stretch>
        </p:blipFill>
        <p:spPr bwMode="auto">
          <a:xfrm>
            <a:off x="567874" y="1147233"/>
            <a:ext cx="3033281" cy="4563533"/>
          </a:xfrm>
          <a:prstGeom prst="rect">
            <a:avLst/>
          </a:prstGeom>
          <a:noFill/>
          <a:ln w="9525">
            <a:noFill/>
            <a:miter lim="800000"/>
            <a:headEnd/>
            <a:tailEnd/>
          </a:ln>
        </p:spPr>
      </p:pic>
      <p:sp>
        <p:nvSpPr>
          <p:cNvPr id="7" name="Rettangolo 6">
            <a:extLst>
              <a:ext uri="{FF2B5EF4-FFF2-40B4-BE49-F238E27FC236}">
                <a16:creationId xmlns:a16="http://schemas.microsoft.com/office/drawing/2014/main" id="{9B8944AE-D41E-48F9-A1AA-26F6D76D252C}"/>
              </a:ext>
            </a:extLst>
          </p:cNvPr>
          <p:cNvSpPr/>
          <p:nvPr/>
        </p:nvSpPr>
        <p:spPr>
          <a:xfrm>
            <a:off x="2874379" y="611746"/>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75029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47D8FB7C-5EDE-4E08-B74D-27BA8CC6E788}"/>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10" name="Titolo 1">
            <a:extLst>
              <a:ext uri="{FF2B5EF4-FFF2-40B4-BE49-F238E27FC236}">
                <a16:creationId xmlns:a16="http://schemas.microsoft.com/office/drawing/2014/main" id="{66FFC192-C6F7-4C0E-AE56-F8FBFCA7C21E}"/>
              </a:ext>
            </a:extLst>
          </p:cNvPr>
          <p:cNvSpPr txBox="1">
            <a:spLocks/>
          </p:cNvSpPr>
          <p:nvPr/>
        </p:nvSpPr>
        <p:spPr>
          <a:xfrm>
            <a:off x="624338" y="1016628"/>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ALCUNI SEGNALI DI OBBLIGO CHE DOBBIAMO CONOSCERE</a:t>
            </a:r>
            <a:endParaRPr lang="it-IT" sz="2000" dirty="0"/>
          </a:p>
        </p:txBody>
      </p:sp>
      <p:pic>
        <p:nvPicPr>
          <p:cNvPr id="11" name="Immagine 10" descr="Risultati immagini per SEGNALI DI OBBLIGO">
            <a:extLst>
              <a:ext uri="{FF2B5EF4-FFF2-40B4-BE49-F238E27FC236}">
                <a16:creationId xmlns:a16="http://schemas.microsoft.com/office/drawing/2014/main" id="{CC36A8BB-7995-4906-95FB-A7C3114B395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9259" y="1593929"/>
            <a:ext cx="1291426" cy="1207143"/>
          </a:xfrm>
          <a:prstGeom prst="rect">
            <a:avLst/>
          </a:prstGeom>
          <a:noFill/>
          <a:ln>
            <a:noFill/>
          </a:ln>
        </p:spPr>
      </p:pic>
      <p:pic>
        <p:nvPicPr>
          <p:cNvPr id="12" name="Immagine 11" descr="Risultati immagini per OBBLIGO SEGNALI">
            <a:extLst>
              <a:ext uri="{FF2B5EF4-FFF2-40B4-BE49-F238E27FC236}">
                <a16:creationId xmlns:a16="http://schemas.microsoft.com/office/drawing/2014/main" id="{9617D19F-F9B8-4EF4-9D3E-0CB26EC563D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5323" y="3249843"/>
            <a:ext cx="1291426" cy="1207143"/>
          </a:xfrm>
          <a:prstGeom prst="rect">
            <a:avLst/>
          </a:prstGeom>
          <a:noFill/>
          <a:ln>
            <a:noFill/>
          </a:ln>
        </p:spPr>
      </p:pic>
      <p:pic>
        <p:nvPicPr>
          <p:cNvPr id="13" name="Immagine 12" descr="Risultati immagini per OBBLIGO SEGNALI">
            <a:extLst>
              <a:ext uri="{FF2B5EF4-FFF2-40B4-BE49-F238E27FC236}">
                <a16:creationId xmlns:a16="http://schemas.microsoft.com/office/drawing/2014/main" id="{8F397024-DFE0-4686-82EB-30427DD6EAF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95323" y="4731979"/>
            <a:ext cx="1235362" cy="1207143"/>
          </a:xfrm>
          <a:prstGeom prst="rect">
            <a:avLst/>
          </a:prstGeom>
          <a:noFill/>
          <a:ln>
            <a:noFill/>
          </a:ln>
        </p:spPr>
      </p:pic>
      <p:pic>
        <p:nvPicPr>
          <p:cNvPr id="14" name="Immagine 13" descr="Risultati immagini per OBBLIGO SEGNALI">
            <a:extLst>
              <a:ext uri="{FF2B5EF4-FFF2-40B4-BE49-F238E27FC236}">
                <a16:creationId xmlns:a16="http://schemas.microsoft.com/office/drawing/2014/main" id="{B224FA13-1AC6-40F4-B753-1F6F3B473176}"/>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158696" y="1893048"/>
            <a:ext cx="3221620" cy="1753561"/>
          </a:xfrm>
          <a:prstGeom prst="rect">
            <a:avLst/>
          </a:prstGeom>
          <a:noFill/>
          <a:ln>
            <a:noFill/>
          </a:ln>
        </p:spPr>
      </p:pic>
      <p:sp>
        <p:nvSpPr>
          <p:cNvPr id="17" name="Rectangle 2">
            <a:extLst>
              <a:ext uri="{FF2B5EF4-FFF2-40B4-BE49-F238E27FC236}">
                <a16:creationId xmlns:a16="http://schemas.microsoft.com/office/drawing/2014/main" id="{DBE5944F-DA77-4887-95AA-A84200AA6BC6}"/>
              </a:ext>
            </a:extLst>
          </p:cNvPr>
          <p:cNvSpPr>
            <a:spLocks noChangeArrowheads="1"/>
          </p:cNvSpPr>
          <p:nvPr/>
        </p:nvSpPr>
        <p:spPr bwMode="auto">
          <a:xfrm>
            <a:off x="6158696" y="6297611"/>
            <a:ext cx="4252370"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rgbClr val="000000"/>
                </a:solidFill>
                <a:effectLst/>
                <a:latin typeface="Times New Roman" panose="02020603050405020304" pitchFamily="18" charset="0"/>
              </a:rPr>
              <a:t>OBBLIGO  DI FERMARSI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8" name="Rectangle 3">
            <a:extLst>
              <a:ext uri="{FF2B5EF4-FFF2-40B4-BE49-F238E27FC236}">
                <a16:creationId xmlns:a16="http://schemas.microsoft.com/office/drawing/2014/main" id="{8BB7BDB5-A1D1-4117-97D8-E0D9AF834FE1}"/>
              </a:ext>
            </a:extLst>
          </p:cNvPr>
          <p:cNvSpPr>
            <a:spLocks noChangeArrowheads="1"/>
          </p:cNvSpPr>
          <p:nvPr/>
        </p:nvSpPr>
        <p:spPr bwMode="auto">
          <a:xfrm>
            <a:off x="5773716" y="1452248"/>
            <a:ext cx="2647950"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LIMITE MINIMO DI VELOCITA’</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19" name="Rectangle 4">
            <a:extLst>
              <a:ext uri="{FF2B5EF4-FFF2-40B4-BE49-F238E27FC236}">
                <a16:creationId xmlns:a16="http://schemas.microsoft.com/office/drawing/2014/main" id="{BB155D78-8E53-4AAA-B976-8FC92432E6E9}"/>
              </a:ext>
            </a:extLst>
          </p:cNvPr>
          <p:cNvSpPr>
            <a:spLocks noChangeArrowheads="1"/>
          </p:cNvSpPr>
          <p:nvPr/>
        </p:nvSpPr>
        <p:spPr bwMode="auto">
          <a:xfrm>
            <a:off x="7580243" y="3669800"/>
            <a:ext cx="2647950" cy="4572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FINE LIMITE MINIMO DI VELOCITA’</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20" name="Rectangle 5">
            <a:extLst>
              <a:ext uri="{FF2B5EF4-FFF2-40B4-BE49-F238E27FC236}">
                <a16:creationId xmlns:a16="http://schemas.microsoft.com/office/drawing/2014/main" id="{C4F274A1-0923-4F40-A8B5-BB0887E4C125}"/>
              </a:ext>
            </a:extLst>
          </p:cNvPr>
          <p:cNvSpPr>
            <a:spLocks noChangeArrowheads="1"/>
          </p:cNvSpPr>
          <p:nvPr/>
        </p:nvSpPr>
        <p:spPr bwMode="auto">
          <a:xfrm>
            <a:off x="2639690" y="5140287"/>
            <a:ext cx="3134026"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dirty="0">
                <a:ln>
                  <a:noFill/>
                </a:ln>
                <a:solidFill>
                  <a:srgbClr val="000000"/>
                </a:solidFill>
                <a:effectLst/>
                <a:latin typeface="Times New Roman" panose="02020603050405020304" pitchFamily="18" charset="0"/>
              </a:rPr>
              <a:t>PREAVVISO SVOLTA OBBLIGATORIA A DESTRA </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21" name="Rectangle 6">
            <a:extLst>
              <a:ext uri="{FF2B5EF4-FFF2-40B4-BE49-F238E27FC236}">
                <a16:creationId xmlns:a16="http://schemas.microsoft.com/office/drawing/2014/main" id="{E0B2B6AE-4E49-4261-AA4B-49D646B90074}"/>
              </a:ext>
            </a:extLst>
          </p:cNvPr>
          <p:cNvSpPr>
            <a:spLocks noChangeArrowheads="1"/>
          </p:cNvSpPr>
          <p:nvPr/>
        </p:nvSpPr>
        <p:spPr bwMode="auto">
          <a:xfrm>
            <a:off x="2639690" y="3739091"/>
            <a:ext cx="3134026" cy="48845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PASSAGGIO OBBLIGATORIA A DESTRA (presenza di ostacolo)</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22" name="Rectangle 7">
            <a:extLst>
              <a:ext uri="{FF2B5EF4-FFF2-40B4-BE49-F238E27FC236}">
                <a16:creationId xmlns:a16="http://schemas.microsoft.com/office/drawing/2014/main" id="{0D31DBEC-3445-41AB-9F84-ADE6B50A01DE}"/>
              </a:ext>
            </a:extLst>
          </p:cNvPr>
          <p:cNvSpPr>
            <a:spLocks noChangeArrowheads="1"/>
          </p:cNvSpPr>
          <p:nvPr/>
        </p:nvSpPr>
        <p:spPr bwMode="auto">
          <a:xfrm>
            <a:off x="2639690" y="2146724"/>
            <a:ext cx="3134026"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200" b="1" i="0" u="none" strike="noStrike" cap="none" normalizeH="0" baseline="0">
                <a:ln>
                  <a:noFill/>
                </a:ln>
                <a:solidFill>
                  <a:srgbClr val="000000"/>
                </a:solidFill>
                <a:effectLst/>
                <a:latin typeface="Times New Roman" panose="02020603050405020304" pitchFamily="18" charset="0"/>
              </a:rPr>
              <a:t>OBBLIGO DI SVOLTARE A DESTRA</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23" name="Rettangolo 22">
            <a:extLst>
              <a:ext uri="{FF2B5EF4-FFF2-40B4-BE49-F238E27FC236}">
                <a16:creationId xmlns:a16="http://schemas.microsoft.com/office/drawing/2014/main" id="{49227AD3-4E93-4EFC-8B8C-B4A2C3DA4695}"/>
              </a:ext>
            </a:extLst>
          </p:cNvPr>
          <p:cNvSpPr/>
          <p:nvPr/>
        </p:nvSpPr>
        <p:spPr>
          <a:xfrm>
            <a:off x="11353800" y="5920062"/>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16</a:t>
            </a:r>
          </a:p>
        </p:txBody>
      </p:sp>
      <p:sp>
        <p:nvSpPr>
          <p:cNvPr id="24" name="Rettangolo 23">
            <a:extLst>
              <a:ext uri="{FF2B5EF4-FFF2-40B4-BE49-F238E27FC236}">
                <a16:creationId xmlns:a16="http://schemas.microsoft.com/office/drawing/2014/main" id="{7290753D-BF5E-4C56-A068-2288E270C0BF}"/>
              </a:ext>
            </a:extLst>
          </p:cNvPr>
          <p:cNvSpPr/>
          <p:nvPr/>
        </p:nvSpPr>
        <p:spPr>
          <a:xfrm>
            <a:off x="3048000" y="583580"/>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26" name="Immagine 25">
            <a:extLst>
              <a:ext uri="{FF2B5EF4-FFF2-40B4-BE49-F238E27FC236}">
                <a16:creationId xmlns:a16="http://schemas.microsoft.com/office/drawing/2014/main" id="{73F949FA-AFC6-46BB-B172-68B613FCC098}"/>
              </a:ext>
            </a:extLst>
          </p:cNvPr>
          <p:cNvPicPr/>
          <p:nvPr/>
        </p:nvPicPr>
        <p:blipFill>
          <a:blip r:embed="rId6"/>
          <a:srcRect/>
          <a:stretch>
            <a:fillRect/>
          </a:stretch>
        </p:blipFill>
        <p:spPr bwMode="auto">
          <a:xfrm>
            <a:off x="10921851" y="1236"/>
            <a:ext cx="1216056" cy="1683993"/>
          </a:xfrm>
          <a:prstGeom prst="rect">
            <a:avLst/>
          </a:prstGeom>
          <a:noFill/>
          <a:ln w="9525">
            <a:noFill/>
            <a:miter lim="800000"/>
            <a:headEnd/>
            <a:tailEnd/>
          </a:ln>
        </p:spPr>
      </p:pic>
      <p:pic>
        <p:nvPicPr>
          <p:cNvPr id="25" name="Immagine 24" descr="Risultati immagini per SEGNALI DI obbligo">
            <a:extLst>
              <a:ext uri="{FF2B5EF4-FFF2-40B4-BE49-F238E27FC236}">
                <a16:creationId xmlns:a16="http://schemas.microsoft.com/office/drawing/2014/main" id="{2CFB5898-7820-48B0-B49D-4E7CE9CDE4F2}"/>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6235678" y="4234003"/>
            <a:ext cx="3992515" cy="1892530"/>
          </a:xfrm>
          <a:prstGeom prst="rect">
            <a:avLst/>
          </a:prstGeom>
          <a:noFill/>
          <a:ln>
            <a:noFill/>
          </a:ln>
        </p:spPr>
      </p:pic>
    </p:spTree>
    <p:extLst>
      <p:ext uri="{BB962C8B-B14F-4D97-AF65-F5344CB8AC3E}">
        <p14:creationId xmlns:p14="http://schemas.microsoft.com/office/powerpoint/2010/main" val="2130321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47D8FB7C-5EDE-4E08-B74D-27BA8CC6E788}"/>
              </a:ext>
            </a:extLst>
          </p:cNvPr>
          <p:cNvSpPr txBox="1">
            <a:spLocks noGrp="1"/>
          </p:cNvSpPr>
          <p:nvPr>
            <p:ph type="title"/>
          </p:nvPr>
        </p:nvSpPr>
        <p:spPr>
          <a:xfrm>
            <a:off x="838200" y="365125"/>
            <a:ext cx="10515600" cy="3336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7" name="Rettangolo 6">
            <a:extLst>
              <a:ext uri="{FF2B5EF4-FFF2-40B4-BE49-F238E27FC236}">
                <a16:creationId xmlns:a16="http://schemas.microsoft.com/office/drawing/2014/main" id="{7290753D-BF5E-4C56-A068-2288E270C0BF}"/>
              </a:ext>
            </a:extLst>
          </p:cNvPr>
          <p:cNvSpPr/>
          <p:nvPr/>
        </p:nvSpPr>
        <p:spPr>
          <a:xfrm>
            <a:off x="3048000" y="583580"/>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
        <p:nvSpPr>
          <p:cNvPr id="8" name="Segnaposto contenuto 2">
            <a:extLst>
              <a:ext uri="{FF2B5EF4-FFF2-40B4-BE49-F238E27FC236}">
                <a16:creationId xmlns:a16="http://schemas.microsoft.com/office/drawing/2014/main" id="{7DCF0D42-895B-40A8-BB9E-84DFDA3505DD}"/>
              </a:ext>
            </a:extLst>
          </p:cNvPr>
          <p:cNvSpPr>
            <a:spLocks noGrp="1"/>
          </p:cNvSpPr>
          <p:nvPr>
            <p:ph idx="1"/>
          </p:nvPr>
        </p:nvSpPr>
        <p:spPr>
          <a:xfrm>
            <a:off x="3759201" y="1554691"/>
            <a:ext cx="7114447" cy="4647805"/>
          </a:xfrm>
        </p:spPr>
        <p:txBody>
          <a:bodyPr>
            <a:normAutofit fontScale="70000" lnSpcReduction="20000"/>
          </a:bodyPr>
          <a:lstStyle/>
          <a:p>
            <a:pPr marL="0" indent="0" algn="ctr">
              <a:buNone/>
            </a:pPr>
            <a:r>
              <a:rPr lang="it-IT" sz="2900" b="1" dirty="0">
                <a:latin typeface="Times New Roman" panose="02020603050405020304" pitchFamily="18" charset="0"/>
                <a:cs typeface="Times New Roman" panose="02020603050405020304" pitchFamily="18" charset="0"/>
              </a:rPr>
              <a:t>SEGNALI VERTICALI CHE INCONTRIAMO SPESSO</a:t>
            </a:r>
            <a:endParaRPr lang="it-IT" sz="2900" dirty="0">
              <a:latin typeface="Times New Roman" panose="02020603050405020304" pitchFamily="18" charset="0"/>
              <a:cs typeface="Times New Roman" panose="02020603050405020304" pitchFamily="18" charset="0"/>
            </a:endParaRPr>
          </a:p>
          <a:p>
            <a:pPr marL="0" indent="0" algn="ctr">
              <a:buNone/>
            </a:pPr>
            <a:r>
              <a:rPr lang="it-IT" sz="2900" b="1" dirty="0">
                <a:latin typeface="Times New Roman" panose="02020603050405020304" pitchFamily="18" charset="0"/>
                <a:cs typeface="Times New Roman" panose="02020603050405020304" pitchFamily="18" charset="0"/>
              </a:rPr>
              <a:t>I SEGNALI </a:t>
            </a:r>
            <a:r>
              <a:rPr lang="it-IT" sz="2900" b="1" dirty="0" err="1">
                <a:latin typeface="Times New Roman" panose="02020603050405020304" pitchFamily="18" charset="0"/>
                <a:cs typeface="Times New Roman" panose="02020603050405020304" pitchFamily="18" charset="0"/>
              </a:rPr>
              <a:t>DI</a:t>
            </a:r>
            <a:r>
              <a:rPr lang="it-IT" sz="2900" b="1" dirty="0">
                <a:latin typeface="Times New Roman" panose="02020603050405020304" pitchFamily="18" charset="0"/>
                <a:cs typeface="Times New Roman" panose="02020603050405020304" pitchFamily="18" charset="0"/>
              </a:rPr>
              <a:t> DIVIETO  </a:t>
            </a:r>
          </a:p>
          <a:p>
            <a:pPr marL="0" indent="0" algn="ctr">
              <a:buNone/>
            </a:pPr>
            <a:r>
              <a:rPr lang="it-IT" sz="2900" dirty="0">
                <a:latin typeface="Times New Roman" panose="02020603050405020304" pitchFamily="18" charset="0"/>
                <a:cs typeface="Times New Roman" panose="02020603050405020304" pitchFamily="18" charset="0"/>
              </a:rPr>
              <a:t>(generalmente se ne incontrano 36)</a:t>
            </a:r>
          </a:p>
          <a:p>
            <a:pPr marL="0" indent="0" algn="ctr">
              <a:buNone/>
            </a:pPr>
            <a:endParaRPr lang="it-IT" sz="2200" dirty="0">
              <a:latin typeface="Times New Roman" panose="02020603050405020304" pitchFamily="18" charset="0"/>
              <a:cs typeface="Times New Roman" panose="02020603050405020304" pitchFamily="18" charset="0"/>
            </a:endParaRPr>
          </a:p>
          <a:p>
            <a:pPr algn="just">
              <a:buNone/>
            </a:pPr>
            <a:r>
              <a:rPr lang="it-IT" sz="2900" dirty="0">
                <a:latin typeface="Times New Roman" pitchFamily="18" charset="0"/>
                <a:cs typeface="Times New Roman" pitchFamily="18" charset="0"/>
              </a:rPr>
              <a:t>I segnali di divieto prescrivono di non fare ciò che è indicato</a:t>
            </a:r>
          </a:p>
          <a:p>
            <a:pPr algn="just">
              <a:buNone/>
            </a:pPr>
            <a:r>
              <a:rPr lang="it-IT" sz="2900" dirty="0">
                <a:latin typeface="Times New Roman" pitchFamily="18" charset="0"/>
                <a:cs typeface="Times New Roman" pitchFamily="18" charset="0"/>
              </a:rPr>
              <a:t>nel simbolo rappresentato nello sfondo.</a:t>
            </a:r>
          </a:p>
          <a:p>
            <a:pPr algn="just">
              <a:buNone/>
            </a:pPr>
            <a:r>
              <a:rPr lang="it-IT" sz="2900" dirty="0">
                <a:latin typeface="Times New Roman" pitchFamily="18" charset="0"/>
                <a:cs typeface="Times New Roman" pitchFamily="18" charset="0"/>
              </a:rPr>
              <a:t>I segnali di divieto hanno forma circolare.</a:t>
            </a:r>
          </a:p>
          <a:p>
            <a:pPr algn="just">
              <a:buNone/>
            </a:pPr>
            <a:r>
              <a:rPr lang="it-IT" sz="2900" dirty="0">
                <a:latin typeface="Times New Roman" pitchFamily="18" charset="0"/>
                <a:cs typeface="Times New Roman" pitchFamily="18" charset="0"/>
              </a:rPr>
              <a:t>I segnali di divieto hanno il bordo rosso, lo sfondo bianco (in alcuni</a:t>
            </a:r>
          </a:p>
          <a:p>
            <a:pPr algn="just">
              <a:buNone/>
            </a:pPr>
            <a:r>
              <a:rPr lang="it-IT" sz="2900" dirty="0">
                <a:latin typeface="Times New Roman" pitchFamily="18" charset="0"/>
                <a:cs typeface="Times New Roman" pitchFamily="18" charset="0"/>
              </a:rPr>
              <a:t>casi può essere blu oppure rosso) e il simbolo del divieto è di colore </a:t>
            </a:r>
          </a:p>
          <a:p>
            <a:pPr algn="just">
              <a:buNone/>
            </a:pPr>
            <a:r>
              <a:rPr lang="it-IT" sz="2900" dirty="0">
                <a:latin typeface="Times New Roman" pitchFamily="18" charset="0"/>
                <a:cs typeface="Times New Roman" pitchFamily="18" charset="0"/>
              </a:rPr>
              <a:t>nero (in alcuni casi rosso e nero). </a:t>
            </a:r>
          </a:p>
          <a:p>
            <a:pPr algn="just">
              <a:buNone/>
            </a:pPr>
            <a:r>
              <a:rPr lang="it-IT" sz="2900" dirty="0">
                <a:latin typeface="Times New Roman" pitchFamily="18" charset="0"/>
                <a:cs typeface="Times New Roman" pitchFamily="18" charset="0"/>
              </a:rPr>
              <a:t>Si trovano in corrispondenza o il più vicino possibile al punto in cui</a:t>
            </a:r>
          </a:p>
          <a:p>
            <a:pPr algn="just">
              <a:buNone/>
            </a:pPr>
            <a:r>
              <a:rPr lang="it-IT" sz="2900" dirty="0">
                <a:latin typeface="Times New Roman" pitchFamily="18" charset="0"/>
                <a:cs typeface="Times New Roman" pitchFamily="18" charset="0"/>
              </a:rPr>
              <a:t>Il divieto ha inizio.</a:t>
            </a:r>
          </a:p>
          <a:p>
            <a:pPr marL="0" indent="0" algn="r">
              <a:buNone/>
            </a:pPr>
            <a:r>
              <a:rPr lang="it-IT" sz="2900" dirty="0">
                <a:latin typeface="Times New Roman" pitchFamily="18" charset="0"/>
                <a:cs typeface="Times New Roman" pitchFamily="18" charset="0"/>
              </a:rPr>
              <a:t>17</a:t>
            </a:r>
          </a:p>
          <a:p>
            <a:endParaRPr lang="it-IT" sz="2200" dirty="0">
              <a:latin typeface="Times New Roman" panose="02020603050405020304" pitchFamily="18" charset="0"/>
              <a:cs typeface="Times New Roman" panose="02020603050405020304" pitchFamily="18" charset="0"/>
            </a:endParaRPr>
          </a:p>
          <a:p>
            <a:pPr marL="0" indent="0" algn="ctr">
              <a:buNone/>
            </a:pPr>
            <a:endParaRPr lang="it-IT" sz="2600" dirty="0">
              <a:latin typeface="Times New Roman" panose="02020603050405020304" pitchFamily="18" charset="0"/>
              <a:cs typeface="Times New Roman" panose="02020603050405020304" pitchFamily="18" charset="0"/>
            </a:endParaRPr>
          </a:p>
          <a:p>
            <a:pPr marL="0" indent="0">
              <a:buNone/>
            </a:pPr>
            <a:endParaRPr lang="it-IT" sz="2600" dirty="0">
              <a:latin typeface="Times New Roman" panose="02020603050405020304" pitchFamily="18" charset="0"/>
              <a:cs typeface="Times New Roman" panose="02020603050405020304" pitchFamily="18" charset="0"/>
            </a:endParaRPr>
          </a:p>
          <a:p>
            <a:endParaRPr lang="it-IT" dirty="0"/>
          </a:p>
        </p:txBody>
      </p:sp>
      <p:pic>
        <p:nvPicPr>
          <p:cNvPr id="9" name="Immagine 8">
            <a:extLst>
              <a:ext uri="{FF2B5EF4-FFF2-40B4-BE49-F238E27FC236}">
                <a16:creationId xmlns:a16="http://schemas.microsoft.com/office/drawing/2014/main" id="{917B5D08-BA33-40F0-9A44-C81EDC0870B0}"/>
              </a:ext>
            </a:extLst>
          </p:cNvPr>
          <p:cNvPicPr/>
          <p:nvPr/>
        </p:nvPicPr>
        <p:blipFill>
          <a:blip r:embed="rId2"/>
          <a:srcRect/>
          <a:stretch>
            <a:fillRect/>
          </a:stretch>
        </p:blipFill>
        <p:spPr bwMode="auto">
          <a:xfrm>
            <a:off x="567874" y="1147233"/>
            <a:ext cx="3033281" cy="456353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47D8FB7C-5EDE-4E08-B74D-27BA8CC6E788}"/>
              </a:ext>
            </a:extLst>
          </p:cNvPr>
          <p:cNvSpPr txBox="1">
            <a:spLocks noGrp="1"/>
          </p:cNvSpPr>
          <p:nvPr>
            <p:ph type="title"/>
          </p:nvPr>
        </p:nvSpPr>
        <p:spPr>
          <a:xfrm>
            <a:off x="838200" y="365125"/>
            <a:ext cx="10515600" cy="3336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5" name="Rettangolo 4">
            <a:extLst>
              <a:ext uri="{FF2B5EF4-FFF2-40B4-BE49-F238E27FC236}">
                <a16:creationId xmlns:a16="http://schemas.microsoft.com/office/drawing/2014/main" id="{7290753D-BF5E-4C56-A068-2288E270C0BF}"/>
              </a:ext>
            </a:extLst>
          </p:cNvPr>
          <p:cNvSpPr/>
          <p:nvPr/>
        </p:nvSpPr>
        <p:spPr>
          <a:xfrm>
            <a:off x="3048000" y="583580"/>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
        <p:nvSpPr>
          <p:cNvPr id="6" name="Titolo 1">
            <a:extLst>
              <a:ext uri="{FF2B5EF4-FFF2-40B4-BE49-F238E27FC236}">
                <a16:creationId xmlns:a16="http://schemas.microsoft.com/office/drawing/2014/main" id="{66FFC192-C6F7-4C0E-AE56-F8FBFCA7C21E}"/>
              </a:ext>
            </a:extLst>
          </p:cNvPr>
          <p:cNvSpPr txBox="1">
            <a:spLocks/>
          </p:cNvSpPr>
          <p:nvPr/>
        </p:nvSpPr>
        <p:spPr>
          <a:xfrm>
            <a:off x="624338" y="1016628"/>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ALCUNI SEGNALI </a:t>
            </a:r>
            <a:r>
              <a:rPr lang="it-IT" sz="2000" dirty="0" err="1">
                <a:latin typeface="Times New Roman" panose="02020603050405020304" pitchFamily="18" charset="0"/>
                <a:cs typeface="Times New Roman" panose="02020603050405020304" pitchFamily="18" charset="0"/>
              </a:rPr>
              <a:t>DI</a:t>
            </a:r>
            <a:r>
              <a:rPr lang="it-IT" sz="2000" dirty="0">
                <a:latin typeface="Times New Roman" panose="02020603050405020304" pitchFamily="18" charset="0"/>
                <a:cs typeface="Times New Roman" panose="02020603050405020304" pitchFamily="18" charset="0"/>
              </a:rPr>
              <a:t> DIVIETO CHE DOBBIAMO CONOSCERE</a:t>
            </a:r>
            <a:endParaRPr lang="it-IT" sz="2000" dirty="0"/>
          </a:p>
        </p:txBody>
      </p:sp>
      <p:pic>
        <p:nvPicPr>
          <p:cNvPr id="7" name="Immagine 6" descr="Risultati immagini per SEGNALI DI DIVIETO"/>
          <p:cNvPicPr/>
          <p:nvPr/>
        </p:nvPicPr>
        <p:blipFill>
          <a:blip r:embed="rId2">
            <a:extLst>
              <a:ext uri="{28A0092B-C50C-407E-A947-70E740481C1C}">
                <a14:useLocalDpi xmlns:a14="http://schemas.microsoft.com/office/drawing/2010/main" val="0"/>
              </a:ext>
            </a:extLst>
          </a:blip>
          <a:srcRect/>
          <a:stretch>
            <a:fillRect/>
          </a:stretch>
        </p:blipFill>
        <p:spPr bwMode="auto">
          <a:xfrm>
            <a:off x="756606" y="1659070"/>
            <a:ext cx="1314450" cy="1314450"/>
          </a:xfrm>
          <a:prstGeom prst="rect">
            <a:avLst/>
          </a:prstGeom>
          <a:noFill/>
          <a:ln>
            <a:noFill/>
          </a:ln>
        </p:spPr>
      </p:pic>
      <p:pic>
        <p:nvPicPr>
          <p:cNvPr id="10" name="Immagine 9" descr="Risultati immagini per SEGNALI DI DIVIET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214" y="4899810"/>
            <a:ext cx="1298097" cy="1258620"/>
          </a:xfrm>
          <a:prstGeom prst="rect">
            <a:avLst/>
          </a:prstGeom>
          <a:noFill/>
          <a:ln>
            <a:noFill/>
          </a:ln>
        </p:spPr>
      </p:pic>
      <p:pic>
        <p:nvPicPr>
          <p:cNvPr id="11" name="Immagine 10" descr="Risultati immagini per SEGNALI DI DIVIETO"/>
          <p:cNvPicPr/>
          <p:nvPr/>
        </p:nvPicPr>
        <p:blipFill>
          <a:blip r:embed="rId4" cstate="print"/>
          <a:srcRect/>
          <a:stretch>
            <a:fillRect/>
          </a:stretch>
        </p:blipFill>
        <p:spPr bwMode="auto">
          <a:xfrm>
            <a:off x="5868433" y="1570936"/>
            <a:ext cx="1314450" cy="1314450"/>
          </a:xfrm>
          <a:prstGeom prst="rect">
            <a:avLst/>
          </a:prstGeom>
          <a:noFill/>
          <a:ln w="9525">
            <a:noFill/>
            <a:miter lim="800000"/>
            <a:headEnd/>
            <a:tailEnd/>
          </a:ln>
        </p:spPr>
      </p:pic>
      <p:pic>
        <p:nvPicPr>
          <p:cNvPr id="12" name="Immagine 11" descr="Risultati immagini per SEGNALI DI DIVIETO"/>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02974" y="4723251"/>
            <a:ext cx="1333500" cy="1333500"/>
          </a:xfrm>
          <a:prstGeom prst="rect">
            <a:avLst/>
          </a:prstGeom>
          <a:noFill/>
          <a:ln>
            <a:noFill/>
          </a:ln>
        </p:spPr>
      </p:pic>
      <p:sp>
        <p:nvSpPr>
          <p:cNvPr id="1027" name="Rectangle 3"/>
          <p:cNvSpPr>
            <a:spLocks noChangeArrowheads="1"/>
          </p:cNvSpPr>
          <p:nvPr/>
        </p:nvSpPr>
        <p:spPr bwMode="auto">
          <a:xfrm>
            <a:off x="2429219" y="5271112"/>
            <a:ext cx="2297017"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a:ln>
                  <a:noFill/>
                </a:ln>
                <a:solidFill>
                  <a:schemeClr val="tx1"/>
                </a:solidFill>
                <a:effectLst/>
                <a:latin typeface="Times New Roman" pitchFamily="18" charset="0"/>
                <a:cs typeface="Arial" pitchFamily="34" charset="0"/>
              </a:rPr>
              <a:t>SENSO VIETATO   </a:t>
            </a:r>
            <a:endParaRPr kumimoji="0" lang="it-IT" sz="1800" b="0" i="0" u="none" strike="noStrike" cap="none" normalizeH="0" baseline="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7691153" y="2019090"/>
            <a:ext cx="2818939"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dirty="0">
                <a:ln>
                  <a:noFill/>
                </a:ln>
                <a:solidFill>
                  <a:schemeClr val="tx1"/>
                </a:solidFill>
                <a:effectLst/>
                <a:latin typeface="Times New Roman" pitchFamily="18" charset="0"/>
                <a:cs typeface="Arial" pitchFamily="34" charset="0"/>
              </a:rPr>
              <a:t>DIVIETO </a:t>
            </a:r>
            <a:r>
              <a:rPr kumimoji="0" lang="it-IT" sz="1200" b="1" i="0" u="none" strike="noStrike" cap="none" normalizeH="0" baseline="0" dirty="0" err="1">
                <a:ln>
                  <a:noFill/>
                </a:ln>
                <a:solidFill>
                  <a:schemeClr val="tx1"/>
                </a:solidFill>
                <a:effectLst/>
                <a:latin typeface="Times New Roman" pitchFamily="18" charset="0"/>
                <a:cs typeface="Arial" pitchFamily="34" charset="0"/>
              </a:rPr>
              <a:t>DI</a:t>
            </a:r>
            <a:r>
              <a:rPr kumimoji="0" lang="it-IT" sz="1200" b="1" i="0" u="none" strike="noStrike" cap="none" normalizeH="0" baseline="0" dirty="0">
                <a:ln>
                  <a:noFill/>
                </a:ln>
                <a:solidFill>
                  <a:schemeClr val="tx1"/>
                </a:solidFill>
                <a:effectLst/>
                <a:latin typeface="Times New Roman" pitchFamily="18" charset="0"/>
                <a:cs typeface="Arial" pitchFamily="34" charset="0"/>
              </a:rPr>
              <a:t> SORPASSARE VEICOLI (eccetto ciclo e moto) </a:t>
            </a:r>
            <a:endParaRPr kumimoji="0" 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7552063" y="5123647"/>
            <a:ext cx="2969046"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dirty="0">
                <a:ln>
                  <a:noFill/>
                </a:ln>
                <a:solidFill>
                  <a:schemeClr val="tx1"/>
                </a:solidFill>
                <a:effectLst/>
                <a:latin typeface="Times New Roman" pitchFamily="18" charset="0"/>
                <a:cs typeface="Arial" pitchFamily="34" charset="0"/>
              </a:rPr>
              <a:t>DIVIETO </a:t>
            </a:r>
            <a:r>
              <a:rPr kumimoji="0" lang="it-IT" sz="1200" b="1" i="0" u="none" strike="noStrike" cap="none" normalizeH="0" baseline="0" dirty="0" err="1">
                <a:ln>
                  <a:noFill/>
                </a:ln>
                <a:solidFill>
                  <a:schemeClr val="tx1"/>
                </a:solidFill>
                <a:effectLst/>
                <a:latin typeface="Times New Roman" pitchFamily="18" charset="0"/>
                <a:cs typeface="Arial" pitchFamily="34" charset="0"/>
              </a:rPr>
              <a:t>DI</a:t>
            </a:r>
            <a:r>
              <a:rPr kumimoji="0" lang="it-IT" sz="1200" b="1" i="0" u="none" strike="noStrike" cap="none" normalizeH="0" baseline="0" dirty="0">
                <a:ln>
                  <a:noFill/>
                </a:ln>
                <a:solidFill>
                  <a:schemeClr val="tx1"/>
                </a:solidFill>
                <a:effectLst/>
                <a:latin typeface="Times New Roman" pitchFamily="18" charset="0"/>
                <a:cs typeface="Arial" pitchFamily="34" charset="0"/>
              </a:rPr>
              <a:t> TRANSITO   </a:t>
            </a:r>
            <a:endParaRPr kumimoji="0" 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30" name="Rectangle 6"/>
          <p:cNvSpPr>
            <a:spLocks noChangeArrowheads="1"/>
          </p:cNvSpPr>
          <p:nvPr/>
        </p:nvSpPr>
        <p:spPr bwMode="auto">
          <a:xfrm>
            <a:off x="2337527" y="3651920"/>
            <a:ext cx="2432778"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a:ln>
                  <a:noFill/>
                </a:ln>
                <a:solidFill>
                  <a:schemeClr val="tx1"/>
                </a:solidFill>
                <a:effectLst/>
                <a:latin typeface="Times New Roman" pitchFamily="18" charset="0"/>
                <a:cs typeface="Arial" pitchFamily="34" charset="0"/>
              </a:rPr>
              <a:t>DIVIETO DI SOSTA  </a:t>
            </a:r>
            <a:endParaRPr kumimoji="0" lang="it-IT" sz="1800" b="0" i="0" u="none" strike="noStrike" cap="none" normalizeH="0" baseline="0">
              <a:ln>
                <a:noFill/>
              </a:ln>
              <a:solidFill>
                <a:schemeClr val="tx1"/>
              </a:solidFill>
              <a:effectLst/>
              <a:latin typeface="Arial" pitchFamily="34" charset="0"/>
              <a:cs typeface="Arial" pitchFamily="34" charset="0"/>
            </a:endParaRPr>
          </a:p>
        </p:txBody>
      </p:sp>
      <p:pic>
        <p:nvPicPr>
          <p:cNvPr id="1032" name="Picture 8" descr="Risultati immagini per SEGNALI DI DIVIETO"/>
          <p:cNvPicPr>
            <a:picLocks noChangeAspect="1" noChangeArrowheads="1"/>
          </p:cNvPicPr>
          <p:nvPr/>
        </p:nvPicPr>
        <p:blipFill>
          <a:blip r:embed="rId6"/>
          <a:srcRect/>
          <a:stretch>
            <a:fillRect/>
          </a:stretch>
        </p:blipFill>
        <p:spPr bwMode="auto">
          <a:xfrm>
            <a:off x="5763160" y="2956460"/>
            <a:ext cx="1582489" cy="1582489"/>
          </a:xfrm>
          <a:prstGeom prst="rect">
            <a:avLst/>
          </a:prstGeom>
          <a:noFill/>
        </p:spPr>
      </p:pic>
      <p:pic>
        <p:nvPicPr>
          <p:cNvPr id="1034" name="Picture 10" descr="Risultati immagini per SEGNALI DI DIVIETO"/>
          <p:cNvPicPr>
            <a:picLocks noChangeAspect="1" noChangeArrowheads="1"/>
          </p:cNvPicPr>
          <p:nvPr/>
        </p:nvPicPr>
        <p:blipFill>
          <a:blip r:embed="rId7"/>
          <a:srcRect/>
          <a:stretch>
            <a:fillRect/>
          </a:stretch>
        </p:blipFill>
        <p:spPr bwMode="auto">
          <a:xfrm>
            <a:off x="583894" y="3028070"/>
            <a:ext cx="1654099" cy="1654099"/>
          </a:xfrm>
          <a:prstGeom prst="rect">
            <a:avLst/>
          </a:prstGeom>
          <a:noFill/>
        </p:spPr>
      </p:pic>
      <p:sp>
        <p:nvSpPr>
          <p:cNvPr id="20" name="Rectangle 6"/>
          <p:cNvSpPr>
            <a:spLocks noChangeArrowheads="1"/>
          </p:cNvSpPr>
          <p:nvPr/>
        </p:nvSpPr>
        <p:spPr bwMode="auto">
          <a:xfrm>
            <a:off x="7733954" y="3429746"/>
            <a:ext cx="2875289"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dirty="0">
                <a:ln>
                  <a:noFill/>
                </a:ln>
                <a:solidFill>
                  <a:schemeClr val="tx1"/>
                </a:solidFill>
                <a:effectLst/>
                <a:latin typeface="Times New Roman" pitchFamily="18" charset="0"/>
                <a:cs typeface="Arial" pitchFamily="34" charset="0"/>
              </a:rPr>
              <a:t>DIVIETO </a:t>
            </a:r>
            <a:r>
              <a:rPr kumimoji="0" lang="it-IT" sz="1200" b="1" i="0" u="none" strike="noStrike" cap="none" normalizeH="0" baseline="0" dirty="0" err="1">
                <a:ln>
                  <a:noFill/>
                </a:ln>
                <a:solidFill>
                  <a:schemeClr val="tx1"/>
                </a:solidFill>
                <a:effectLst/>
                <a:latin typeface="Times New Roman" pitchFamily="18" charset="0"/>
                <a:cs typeface="Arial" pitchFamily="34" charset="0"/>
              </a:rPr>
              <a:t>DI</a:t>
            </a:r>
            <a:r>
              <a:rPr kumimoji="0" lang="it-IT" sz="1200" b="1" i="0" u="none" strike="noStrike" cap="none" normalizeH="0" baseline="0" dirty="0">
                <a:ln>
                  <a:noFill/>
                </a:ln>
                <a:solidFill>
                  <a:schemeClr val="tx1"/>
                </a:solidFill>
                <a:effectLst/>
                <a:latin typeface="Times New Roman" pitchFamily="18" charset="0"/>
                <a:cs typeface="Arial" pitchFamily="34" charset="0"/>
              </a:rPr>
              <a:t> SOSTA E </a:t>
            </a:r>
            <a:r>
              <a:rPr kumimoji="0" lang="it-IT" sz="1200" b="1" i="0" u="none" strike="noStrike" cap="none" normalizeH="0" baseline="0" dirty="0" err="1">
                <a:ln>
                  <a:noFill/>
                </a:ln>
                <a:solidFill>
                  <a:schemeClr val="tx1"/>
                </a:solidFill>
                <a:effectLst/>
                <a:latin typeface="Times New Roman" pitchFamily="18" charset="0"/>
                <a:cs typeface="Arial" pitchFamily="34" charset="0"/>
              </a:rPr>
              <a:t>DI</a:t>
            </a:r>
            <a:r>
              <a:rPr kumimoji="0" lang="it-IT" sz="1200" b="1" i="0" u="none" strike="noStrike" cap="none" normalizeH="0" baseline="0" dirty="0">
                <a:ln>
                  <a:noFill/>
                </a:ln>
                <a:solidFill>
                  <a:schemeClr val="tx1"/>
                </a:solidFill>
                <a:effectLst/>
                <a:latin typeface="Times New Roman" pitchFamily="18" charset="0"/>
                <a:cs typeface="Arial" pitchFamily="34" charset="0"/>
              </a:rPr>
              <a:t> FERMATA  </a:t>
            </a:r>
            <a:endParaRPr kumimoji="0" 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2341085" y="2021424"/>
            <a:ext cx="3013113" cy="3905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it-IT" sz="1200" b="1" i="0" u="none" strike="noStrike" cap="none" normalizeH="0" baseline="0">
                <a:ln>
                  <a:noFill/>
                </a:ln>
                <a:solidFill>
                  <a:schemeClr val="tx1"/>
                </a:solidFill>
                <a:effectLst/>
                <a:latin typeface="Times New Roman" pitchFamily="18" charset="0"/>
                <a:cs typeface="Arial" pitchFamily="34" charset="0"/>
              </a:rPr>
              <a:t>DIVIETO DI SUPERARE I 30 KM/H  </a:t>
            </a:r>
            <a:endParaRPr kumimoji="0" lang="it-IT" sz="1800" b="0" i="0" u="none" strike="noStrike" cap="none" normalizeH="0" baseline="0">
              <a:ln>
                <a:noFill/>
              </a:ln>
              <a:solidFill>
                <a:schemeClr val="tx1"/>
              </a:solidFill>
              <a:effectLst/>
              <a:latin typeface="Arial" pitchFamily="34" charset="0"/>
              <a:cs typeface="Arial" pitchFamily="34" charset="0"/>
            </a:endParaRPr>
          </a:p>
        </p:txBody>
      </p:sp>
      <p:sp>
        <p:nvSpPr>
          <p:cNvPr id="22" name="Rettangolo 21">
            <a:extLst>
              <a:ext uri="{FF2B5EF4-FFF2-40B4-BE49-F238E27FC236}">
                <a16:creationId xmlns:a16="http://schemas.microsoft.com/office/drawing/2014/main" id="{49227AD3-4E93-4EFC-8B8C-B4A2C3DA4695}"/>
              </a:ext>
            </a:extLst>
          </p:cNvPr>
          <p:cNvSpPr/>
          <p:nvPr/>
        </p:nvSpPr>
        <p:spPr>
          <a:xfrm>
            <a:off x="11353800" y="5920062"/>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18</a:t>
            </a:r>
          </a:p>
        </p:txBody>
      </p:sp>
      <p:pic>
        <p:nvPicPr>
          <p:cNvPr id="23" name="Immagine 22">
            <a:extLst>
              <a:ext uri="{FF2B5EF4-FFF2-40B4-BE49-F238E27FC236}">
                <a16:creationId xmlns:a16="http://schemas.microsoft.com/office/drawing/2014/main" id="{73F949FA-AFC6-46BB-B172-68B613FCC098}"/>
              </a:ext>
            </a:extLst>
          </p:cNvPr>
          <p:cNvPicPr/>
          <p:nvPr/>
        </p:nvPicPr>
        <p:blipFill>
          <a:blip r:embed="rId8"/>
          <a:srcRect/>
          <a:stretch>
            <a:fillRect/>
          </a:stretch>
        </p:blipFill>
        <p:spPr bwMode="auto">
          <a:xfrm>
            <a:off x="10921851" y="1236"/>
            <a:ext cx="1216056" cy="168399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a:extLst>
              <a:ext uri="{FF2B5EF4-FFF2-40B4-BE49-F238E27FC236}">
                <a16:creationId xmlns:a16="http://schemas.microsoft.com/office/drawing/2014/main" id="{B22FACAF-9224-4563-88AF-5E5B20D380A3}"/>
              </a:ext>
            </a:extLst>
          </p:cNvPr>
          <p:cNvSpPr>
            <a:spLocks noGrp="1"/>
          </p:cNvSpPr>
          <p:nvPr>
            <p:ph idx="1"/>
          </p:nvPr>
        </p:nvSpPr>
        <p:spPr>
          <a:xfrm>
            <a:off x="3872089" y="1385358"/>
            <a:ext cx="7078133" cy="4401205"/>
          </a:xfrm>
          <a:prstGeom prst="rect">
            <a:avLst/>
          </a:prstGeom>
        </p:spPr>
        <p:txBody>
          <a:bodyPr wrap="square">
            <a:spAutoFit/>
          </a:bodyPr>
          <a:lstStyle/>
          <a:p>
            <a:pPr marL="0" indent="0">
              <a:lnSpc>
                <a:spcPct val="115000"/>
              </a:lnSpc>
              <a:spcAft>
                <a:spcPts val="0"/>
              </a:spcAft>
              <a:buNone/>
            </a:pPr>
            <a:r>
              <a:rPr lang="it-IT" sz="2000" b="1" dirty="0">
                <a:effectLst/>
                <a:latin typeface="Times New Roman" panose="02020603050405020304" pitchFamily="18" charset="0"/>
                <a:ea typeface="Calibri" panose="020F0502020204030204" pitchFamily="34" charset="0"/>
                <a:cs typeface="Times New Roman" panose="02020603050405020304" pitchFamily="18" charset="0"/>
              </a:rPr>
              <a:t>I SEGNALI ORIZZONTALI</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it-IT" sz="2000" b="1" i="1" u="sng" dirty="0">
                <a:latin typeface="Times New Roman" panose="02020603050405020304" pitchFamily="18" charset="0"/>
                <a:ea typeface="Calibri" panose="020F0502020204030204" pitchFamily="34" charset="0"/>
                <a:cs typeface="Times New Roman" panose="02020603050405020304" pitchFamily="18" charset="0"/>
              </a:rPr>
              <a:t>COLORI E SIGNIFICATO DEI SEGNALI ORIZZONTALI</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15000"/>
              </a:lnSpc>
              <a:spcAft>
                <a:spcPts val="0"/>
              </a:spcAft>
              <a:buNone/>
            </a:pPr>
            <a:r>
              <a:rPr lang="it-IT" sz="2000" dirty="0">
                <a:latin typeface="Times New Roman" panose="02020603050405020304" pitchFamily="18" charset="0"/>
                <a:ea typeface="Calibri" panose="020F0502020204030204" pitchFamily="34" charset="0"/>
                <a:cs typeface="Times New Roman" panose="02020603050405020304" pitchFamily="18" charset="0"/>
              </a:rPr>
              <a:t>La segnaletica orizzontale è formata da strisce e scritte che vediamo rappresentati sulla strada.</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15000"/>
              </a:lnSpc>
              <a:spcAft>
                <a:spcPts val="0"/>
              </a:spcAft>
              <a:buNone/>
            </a:pPr>
            <a:r>
              <a:rPr lang="it-IT" sz="2000" dirty="0">
                <a:latin typeface="Times New Roman" panose="02020603050405020304" pitchFamily="18" charset="0"/>
                <a:ea typeface="Calibri" panose="020F0502020204030204" pitchFamily="34" charset="0"/>
                <a:cs typeface="Times New Roman" panose="02020603050405020304" pitchFamily="18" charset="0"/>
              </a:rPr>
              <a:t>Il colore principale dei segnali orizzontali è il bianco, ma possiamo incontrare anche segnali orizzontali gialli e azzurri.</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lnSpc>
                <a:spcPct val="115000"/>
              </a:lnSpc>
              <a:spcAft>
                <a:spcPts val="0"/>
              </a:spcAft>
              <a:buNone/>
            </a:pPr>
            <a:r>
              <a:rPr lang="it-IT" sz="2000" dirty="0">
                <a:latin typeface="Times New Roman" panose="02020603050405020304" pitchFamily="18" charset="0"/>
                <a:ea typeface="Calibri" panose="020F0502020204030204" pitchFamily="34" charset="0"/>
                <a:cs typeface="Times New Roman" panose="02020603050405020304" pitchFamily="18" charset="0"/>
              </a:rPr>
              <a:t>Principalmente i segnali orizzontali sono costituiti da strisce di colore bianco realizzate sulla strada.  </a:t>
            </a:r>
          </a:p>
          <a:p>
            <a:pPr marL="0" indent="0" algn="just">
              <a:lnSpc>
                <a:spcPct val="115000"/>
              </a:lnSpc>
              <a:spcAft>
                <a:spcPts val="0"/>
              </a:spcAft>
              <a:buNone/>
            </a:pPr>
            <a:endParaRPr lang="it-IT" sz="2000" dirty="0">
              <a:latin typeface="Times New Roman" panose="02020603050405020304" pitchFamily="18" charset="0"/>
              <a:ea typeface="Calibri" panose="020F0502020204030204" pitchFamily="34" charset="0"/>
              <a:cs typeface="Times New Roman" panose="02020603050405020304" pitchFamily="18" charset="0"/>
            </a:endParaRPr>
          </a:p>
          <a:p>
            <a:pPr marL="0" indent="0" algn="r">
              <a:lnSpc>
                <a:spcPct val="115000"/>
              </a:lnSpc>
              <a:spcAft>
                <a:spcPts val="0"/>
              </a:spcAft>
              <a:buNone/>
            </a:pPr>
            <a:r>
              <a:rPr lang="it-IT" sz="2000" dirty="0">
                <a:latin typeface="Times New Roman" panose="02020603050405020304" pitchFamily="18" charset="0"/>
                <a:ea typeface="Calibri" panose="020F0502020204030204" pitchFamily="34" charset="0"/>
                <a:cs typeface="Times New Roman" panose="02020603050405020304" pitchFamily="18" charset="0"/>
              </a:rPr>
              <a:t>            19</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Titolo 1">
            <a:extLst>
              <a:ext uri="{FF2B5EF4-FFF2-40B4-BE49-F238E27FC236}">
                <a16:creationId xmlns:a16="http://schemas.microsoft.com/office/drawing/2014/main" id="{39088D64-8D97-4143-BEBB-C366FC2E272A}"/>
              </a:ext>
            </a:extLst>
          </p:cNvPr>
          <p:cNvSpPr>
            <a:spLocks noGrp="1"/>
          </p:cNvSpPr>
          <p:nvPr>
            <p:ph type="title"/>
          </p:nvPr>
        </p:nvSpPr>
        <p:spPr>
          <a:xfrm>
            <a:off x="838200" y="365125"/>
            <a:ext cx="10515600" cy="221897"/>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6" name="Immagine 5">
            <a:extLst>
              <a:ext uri="{FF2B5EF4-FFF2-40B4-BE49-F238E27FC236}">
                <a16:creationId xmlns:a16="http://schemas.microsoft.com/office/drawing/2014/main" id="{F30201EB-FEBC-4B10-8CA5-BFC6BA73A6A7}"/>
              </a:ext>
            </a:extLst>
          </p:cNvPr>
          <p:cNvPicPr/>
          <p:nvPr/>
        </p:nvPicPr>
        <p:blipFill>
          <a:blip r:embed="rId2"/>
          <a:srcRect/>
          <a:stretch>
            <a:fillRect/>
          </a:stretch>
        </p:blipFill>
        <p:spPr bwMode="auto">
          <a:xfrm>
            <a:off x="624319" y="966610"/>
            <a:ext cx="2999413" cy="4563533"/>
          </a:xfrm>
          <a:prstGeom prst="rect">
            <a:avLst/>
          </a:prstGeom>
          <a:noFill/>
          <a:ln w="9525">
            <a:noFill/>
            <a:miter lim="800000"/>
            <a:headEnd/>
            <a:tailEnd/>
          </a:ln>
        </p:spPr>
      </p:pic>
      <p:sp>
        <p:nvSpPr>
          <p:cNvPr id="7" name="Rettangolo 6">
            <a:extLst>
              <a:ext uri="{FF2B5EF4-FFF2-40B4-BE49-F238E27FC236}">
                <a16:creationId xmlns:a16="http://schemas.microsoft.com/office/drawing/2014/main" id="{449A0546-CF3B-4421-A13B-EF84566C039C}"/>
              </a:ext>
            </a:extLst>
          </p:cNvPr>
          <p:cNvSpPr/>
          <p:nvPr/>
        </p:nvSpPr>
        <p:spPr>
          <a:xfrm>
            <a:off x="3048000" y="549233"/>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33664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111AC1-3156-4DCF-B959-4C403DB6EFC1}"/>
              </a:ext>
            </a:extLst>
          </p:cNvPr>
          <p:cNvSpPr>
            <a:spLocks noGrp="1"/>
          </p:cNvSpPr>
          <p:nvPr>
            <p:ph type="title"/>
          </p:nvPr>
        </p:nvSpPr>
        <p:spPr>
          <a:xfrm>
            <a:off x="838200" y="365125"/>
            <a:ext cx="10515600" cy="504119"/>
          </a:xfrm>
        </p:spPr>
        <p:txBody>
          <a:bodyPr>
            <a:norm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B8FB9236-573B-4C86-9982-8C83A49882F2}"/>
              </a:ext>
            </a:extLst>
          </p:cNvPr>
          <p:cNvSpPr>
            <a:spLocks noGrp="1"/>
          </p:cNvSpPr>
          <p:nvPr>
            <p:ph idx="1"/>
          </p:nvPr>
        </p:nvSpPr>
        <p:spPr>
          <a:xfrm>
            <a:off x="3793067" y="1470397"/>
            <a:ext cx="7224889" cy="5022477"/>
          </a:xfrm>
        </p:spPr>
        <p:txBody>
          <a:bodyPr>
            <a:normAutofit fontScale="62500" lnSpcReduction="20000"/>
          </a:bodyPr>
          <a:lstStyle/>
          <a:p>
            <a:pPr marL="0" indent="0" algn="ctr">
              <a:buNone/>
            </a:pPr>
            <a:r>
              <a:rPr lang="it-IT" sz="3200" b="1" dirty="0">
                <a:latin typeface="Times New Roman" panose="02020603050405020304" pitchFamily="18" charset="0"/>
                <a:cs typeface="Times New Roman" panose="02020603050405020304" pitchFamily="18" charset="0"/>
              </a:rPr>
              <a:t>LA REGOLA</a:t>
            </a:r>
          </a:p>
          <a:p>
            <a:pPr marL="0" indent="0" algn="just">
              <a:buNone/>
            </a:pPr>
            <a:r>
              <a:rPr lang="it-IT" sz="3200" dirty="0">
                <a:latin typeface="Times New Roman" panose="02020603050405020304" pitchFamily="18" charset="0"/>
                <a:cs typeface="Times New Roman" panose="02020603050405020304" pitchFamily="18" charset="0"/>
              </a:rPr>
              <a:t>La regola è un principio che un gruppo sociale si dà per rendere uguale il loro comportamento in specifiche situazioni, allo scopo di fare in modo che la vita all'interno di quel dato gruppo sociale si svolga in maniera corretta e ordinata.</a:t>
            </a:r>
          </a:p>
          <a:p>
            <a:pPr marL="0" indent="0" algn="just">
              <a:buNone/>
            </a:pPr>
            <a:r>
              <a:rPr lang="it-IT" sz="3200" dirty="0">
                <a:latin typeface="Times New Roman" panose="02020603050405020304" pitchFamily="18" charset="0"/>
                <a:cs typeface="Times New Roman" panose="02020603050405020304" pitchFamily="18" charset="0"/>
              </a:rPr>
              <a:t>La regola, anche detta norma, ha dunque una funzione sociale. </a:t>
            </a:r>
          </a:p>
          <a:p>
            <a:pPr marL="0" indent="0" algn="just">
              <a:buNone/>
            </a:pPr>
            <a:r>
              <a:rPr lang="it-IT" sz="3200" dirty="0">
                <a:latin typeface="Times New Roman" panose="02020603050405020304" pitchFamily="18" charset="0"/>
                <a:cs typeface="Times New Roman" panose="02020603050405020304" pitchFamily="18" charset="0"/>
              </a:rPr>
              <a:t>L’esistenza delle regole di per sé non comporta il rispetto delle stesse.</a:t>
            </a:r>
          </a:p>
          <a:p>
            <a:pPr marL="0" indent="0" algn="just">
              <a:buNone/>
            </a:pPr>
            <a:r>
              <a:rPr lang="it-IT" sz="3200" dirty="0">
                <a:latin typeface="Times New Roman" panose="02020603050405020304" pitchFamily="18" charset="0"/>
                <a:cs typeface="Times New Roman" panose="02020603050405020304" pitchFamily="18" charset="0"/>
              </a:rPr>
              <a:t>Per assicurare il rispetto delle regole e assicurare che la vita del gruppo sociale si svolga in maniera corretta e ordinata sono necessarie 2 cose:</a:t>
            </a:r>
          </a:p>
          <a:p>
            <a:pPr marL="0" indent="0" algn="just">
              <a:buNone/>
            </a:pPr>
            <a:r>
              <a:rPr lang="it-IT" sz="3200" dirty="0">
                <a:latin typeface="Times New Roman" panose="02020603050405020304" pitchFamily="18" charset="0"/>
                <a:cs typeface="Times New Roman" panose="02020603050405020304" pitchFamily="18" charset="0"/>
              </a:rPr>
              <a:t>*Che le regole che il gruppo si dà siano condivise da tutte le persone che appartengono al gruppo, cioè tutte le persone devono essere convinte che l’esistenza ed il rispetto delle regole sono indispensabili per la sopravvivenza di quel gruppo.</a:t>
            </a:r>
          </a:p>
          <a:p>
            <a:pPr marL="0" indent="0" algn="just">
              <a:buNone/>
            </a:pPr>
            <a:r>
              <a:rPr lang="it-IT" sz="3200" dirty="0">
                <a:latin typeface="Times New Roman" panose="02020603050405020304" pitchFamily="18" charset="0"/>
                <a:cs typeface="Times New Roman" panose="02020603050405020304" pitchFamily="18" charset="0"/>
              </a:rPr>
              <a:t>*Che ci sia il controllo sociale, cioè il gruppo deve compiere delle azioni che spingano le persone che lo compongono verso un comportamento il più possibile rispettoso delle regole che il gruppo stesso si è dato e punire chi non rispetta quelle regole.                      2</a:t>
            </a:r>
            <a:endParaRPr lang="it-IT" sz="3200" b="1" dirty="0">
              <a:latin typeface="Times New Roman" panose="02020603050405020304" pitchFamily="18" charset="0"/>
              <a:cs typeface="Times New Roman" panose="02020603050405020304" pitchFamily="18" charset="0"/>
            </a:endParaRPr>
          </a:p>
          <a:p>
            <a:endParaRPr lang="it-IT" dirty="0"/>
          </a:p>
        </p:txBody>
      </p:sp>
      <p:pic>
        <p:nvPicPr>
          <p:cNvPr id="4" name="Immagine 3">
            <a:extLst>
              <a:ext uri="{FF2B5EF4-FFF2-40B4-BE49-F238E27FC236}">
                <a16:creationId xmlns:a16="http://schemas.microsoft.com/office/drawing/2014/main" id="{7D0B37D9-D7D2-42EF-8627-DD778B62FCA5}"/>
              </a:ext>
            </a:extLst>
          </p:cNvPr>
          <p:cNvPicPr/>
          <p:nvPr/>
        </p:nvPicPr>
        <p:blipFill>
          <a:blip r:embed="rId2"/>
          <a:srcRect/>
          <a:stretch>
            <a:fillRect/>
          </a:stretch>
        </p:blipFill>
        <p:spPr bwMode="auto">
          <a:xfrm>
            <a:off x="544010" y="1147233"/>
            <a:ext cx="3249057"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D6CE44FF-9A3B-4787-BD9C-114A19F4BBEA}"/>
              </a:ext>
            </a:extLst>
          </p:cNvPr>
          <p:cNvSpPr/>
          <p:nvPr/>
        </p:nvSpPr>
        <p:spPr>
          <a:xfrm>
            <a:off x="3048000" y="718939"/>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203035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19139A3-6B2A-473D-9273-9A96C05920B1}"/>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5" name="Titolo 1">
            <a:extLst>
              <a:ext uri="{FF2B5EF4-FFF2-40B4-BE49-F238E27FC236}">
                <a16:creationId xmlns:a16="http://schemas.microsoft.com/office/drawing/2014/main" id="{FEE9D22A-0F6B-46D4-9B6B-CA52EF6EE416}"/>
              </a:ext>
            </a:extLst>
          </p:cNvPr>
          <p:cNvSpPr txBox="1">
            <a:spLocks/>
          </p:cNvSpPr>
          <p:nvPr/>
        </p:nvSpPr>
        <p:spPr>
          <a:xfrm>
            <a:off x="635627" y="1102885"/>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ALCUNI SEGNALI ORIZZONTALI CHE DOBBIAMO CONOSCERE</a:t>
            </a:r>
            <a:endParaRPr lang="it-IT" sz="2000" dirty="0"/>
          </a:p>
        </p:txBody>
      </p:sp>
      <p:pic>
        <p:nvPicPr>
          <p:cNvPr id="6" name="Segnaposto contenuto 6" descr="Risultati immagini per strisce di delimitazione della carreggiata">
            <a:extLst>
              <a:ext uri="{FF2B5EF4-FFF2-40B4-BE49-F238E27FC236}">
                <a16:creationId xmlns:a16="http://schemas.microsoft.com/office/drawing/2014/main" id="{0BA2C20C-0E5B-436B-B80B-BF60912C25B4}"/>
              </a:ext>
            </a:extLst>
          </p:cNvPr>
          <p:cNvPicPr>
            <a:picLocks noGrp="1"/>
          </p:cNvPicPr>
          <p:nvPr>
            <p:ph idx="1"/>
          </p:nvPr>
        </p:nvPicPr>
        <p:blipFill>
          <a:blip r:embed="rId2"/>
          <a:srcRect/>
          <a:stretch>
            <a:fillRect/>
          </a:stretch>
        </p:blipFill>
        <p:spPr bwMode="auto">
          <a:xfrm>
            <a:off x="983988" y="1825327"/>
            <a:ext cx="4585149" cy="4282633"/>
          </a:xfrm>
          <a:prstGeom prst="rect">
            <a:avLst/>
          </a:prstGeom>
          <a:noFill/>
          <a:ln w="9525">
            <a:noFill/>
            <a:miter lim="800000"/>
            <a:headEnd/>
            <a:tailEnd/>
          </a:ln>
        </p:spPr>
      </p:pic>
      <p:sp>
        <p:nvSpPr>
          <p:cNvPr id="7" name="Rectangle 2">
            <a:extLst>
              <a:ext uri="{FF2B5EF4-FFF2-40B4-BE49-F238E27FC236}">
                <a16:creationId xmlns:a16="http://schemas.microsoft.com/office/drawing/2014/main" id="{C83B9317-E65E-4392-A337-6ECA6B3D2A31}"/>
              </a:ext>
            </a:extLst>
          </p:cNvPr>
          <p:cNvSpPr>
            <a:spLocks noChangeArrowheads="1"/>
          </p:cNvSpPr>
          <p:nvPr/>
        </p:nvSpPr>
        <p:spPr bwMode="auto">
          <a:xfrm>
            <a:off x="6204888" y="1570729"/>
            <a:ext cx="4504695" cy="479183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it-IT" altLang="it-IT" sz="2000" b="0" i="0" u="none" strike="noStrike" cap="none" normalizeH="0" baseline="0" dirty="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Attraversamento pedonale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(strisce pedonali)</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altLang="it-IT" sz="2000" b="0" i="0" u="none" strike="noStrike" cap="none" normalizeH="0" baseline="0" dirty="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Fermata bus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(striscia gialla e scritta gialla)</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altLang="it-IT" sz="2000" b="0" i="0" u="none" strike="noStrike" cap="none" normalizeH="0" baseline="0" dirty="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Striscia di separazione di sensi di marcia</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(striscia discontinua)</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altLang="it-IT" sz="2000" b="0" i="0" u="none" strike="noStrike" cap="none" normalizeH="0" baseline="0" dirty="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Strisce di guida nelle intersezioni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(frecce direzionali)</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altLang="it-IT" sz="2000" b="0" i="0" u="none" strike="noStrike" cap="none" normalizeH="0" baseline="0" dirty="0">
              <a:ln>
                <a:noFill/>
              </a:ln>
              <a:solidFill>
                <a:schemeClr val="tx1"/>
              </a:solidFill>
              <a:effectLst/>
              <a:latin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Strisce trasversali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rPr>
              <a:t>(stop)</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8" name="Rettangolo 7">
            <a:extLst>
              <a:ext uri="{FF2B5EF4-FFF2-40B4-BE49-F238E27FC236}">
                <a16:creationId xmlns:a16="http://schemas.microsoft.com/office/drawing/2014/main" id="{5DFCD29E-F643-4C56-B268-3037184C96E7}"/>
              </a:ext>
            </a:extLst>
          </p:cNvPr>
          <p:cNvSpPr/>
          <p:nvPr/>
        </p:nvSpPr>
        <p:spPr>
          <a:xfrm>
            <a:off x="11345334" y="6008203"/>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20</a:t>
            </a:r>
          </a:p>
        </p:txBody>
      </p:sp>
      <p:sp>
        <p:nvSpPr>
          <p:cNvPr id="9" name="Rettangolo 8">
            <a:extLst>
              <a:ext uri="{FF2B5EF4-FFF2-40B4-BE49-F238E27FC236}">
                <a16:creationId xmlns:a16="http://schemas.microsoft.com/office/drawing/2014/main" id="{26A5B26F-7E24-4DE4-B6E7-9C35CD9C9A07}"/>
              </a:ext>
            </a:extLst>
          </p:cNvPr>
          <p:cNvSpPr/>
          <p:nvPr/>
        </p:nvSpPr>
        <p:spPr>
          <a:xfrm>
            <a:off x="3048000" y="568796"/>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11" name="Immagine 10">
            <a:extLst>
              <a:ext uri="{FF2B5EF4-FFF2-40B4-BE49-F238E27FC236}">
                <a16:creationId xmlns:a16="http://schemas.microsoft.com/office/drawing/2014/main" id="{C576765D-17D5-44DD-A152-9539C4AD4A82}"/>
              </a:ext>
            </a:extLst>
          </p:cNvPr>
          <p:cNvPicPr/>
          <p:nvPr/>
        </p:nvPicPr>
        <p:blipFill>
          <a:blip r:embed="rId3"/>
          <a:srcRect/>
          <a:stretch>
            <a:fillRect/>
          </a:stretch>
        </p:blipFill>
        <p:spPr bwMode="auto">
          <a:xfrm>
            <a:off x="10938784" y="49964"/>
            <a:ext cx="1216056" cy="1683993"/>
          </a:xfrm>
          <a:prstGeom prst="rect">
            <a:avLst/>
          </a:prstGeom>
          <a:noFill/>
          <a:ln w="9525">
            <a:noFill/>
            <a:miter lim="800000"/>
            <a:headEnd/>
            <a:tailEnd/>
          </a:ln>
        </p:spPr>
      </p:pic>
    </p:spTree>
    <p:extLst>
      <p:ext uri="{BB962C8B-B14F-4D97-AF65-F5344CB8AC3E}">
        <p14:creationId xmlns:p14="http://schemas.microsoft.com/office/powerpoint/2010/main" val="377605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8BF3A33-E485-422B-B701-8AA192D25A21}"/>
              </a:ext>
            </a:extLst>
          </p:cNvPr>
          <p:cNvSpPr txBox="1">
            <a:spLocks/>
          </p:cNvSpPr>
          <p:nvPr/>
        </p:nvSpPr>
        <p:spPr>
          <a:xfrm>
            <a:off x="838200" y="359950"/>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5" name="Segnaposto contenuto 4" descr="Risultati immagini per segnaletica orizzontale">
            <a:extLst>
              <a:ext uri="{FF2B5EF4-FFF2-40B4-BE49-F238E27FC236}">
                <a16:creationId xmlns:a16="http://schemas.microsoft.com/office/drawing/2014/main" id="{55E574BC-91E6-408D-9C13-502D032EB1D2}"/>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20915" y="826826"/>
            <a:ext cx="5113765" cy="4466042"/>
          </a:xfrm>
          <a:prstGeom prst="rect">
            <a:avLst/>
          </a:prstGeom>
          <a:noFill/>
          <a:ln>
            <a:noFill/>
          </a:ln>
        </p:spPr>
      </p:pic>
      <p:sp>
        <p:nvSpPr>
          <p:cNvPr id="6" name="Rectangle 2">
            <a:extLst>
              <a:ext uri="{FF2B5EF4-FFF2-40B4-BE49-F238E27FC236}">
                <a16:creationId xmlns:a16="http://schemas.microsoft.com/office/drawing/2014/main" id="{3E70D1E8-75DF-4DA1-A4E0-DA7E01865FF8}"/>
              </a:ext>
            </a:extLst>
          </p:cNvPr>
          <p:cNvSpPr>
            <a:spLocks noChangeArrowheads="1"/>
          </p:cNvSpPr>
          <p:nvPr/>
        </p:nvSpPr>
        <p:spPr bwMode="auto">
          <a:xfrm>
            <a:off x="520915" y="5292868"/>
            <a:ext cx="5113765" cy="104722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Times New Roman" panose="02020603050405020304" pitchFamily="18" charset="0"/>
              </a:rPr>
              <a:t>Attraversamento pedonale (strisce pedonali)</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Times New Roman" panose="02020603050405020304" pitchFamily="18" charset="0"/>
              </a:rPr>
              <a:t>Striscia di separazione di sensi di marcia (doppia striscia)</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Times New Roman" panose="02020603050405020304" pitchFamily="18" charset="0"/>
              </a:rPr>
              <a:t>Stalli di sosta gratuiti (bianchi)</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Times New Roman" panose="02020603050405020304" pitchFamily="18" charset="0"/>
              </a:rPr>
              <a:t>Stalli di sosta per invalidi (strisce gialle + simbolo azzurro)</a:t>
            </a:r>
            <a:endParaRPr kumimoji="0" lang="it-IT" altLang="it-IT" sz="1600" b="0" i="0" u="none" strike="noStrike" cap="none" normalizeH="0" baseline="0" dirty="0">
              <a:ln>
                <a:noFill/>
              </a:ln>
              <a:solidFill>
                <a:schemeClr val="tx1"/>
              </a:solidFill>
              <a:effectLst/>
              <a:latin typeface="Arial" panose="020B0604020202020204" pitchFamily="34" charset="0"/>
            </a:endParaRPr>
          </a:p>
        </p:txBody>
      </p:sp>
      <p:pic>
        <p:nvPicPr>
          <p:cNvPr id="7" name="Immagine 6" descr="http://www.aci.it/uploads/RTEmagicC_Contrassegno_Europeo_Disabili_fronte.jpg.jpg">
            <a:extLst>
              <a:ext uri="{FF2B5EF4-FFF2-40B4-BE49-F238E27FC236}">
                <a16:creationId xmlns:a16="http://schemas.microsoft.com/office/drawing/2014/main" id="{BC380D68-C162-4311-950A-52E7C7F0A43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88443" y="985054"/>
            <a:ext cx="2800350" cy="1573530"/>
          </a:xfrm>
          <a:prstGeom prst="rect">
            <a:avLst/>
          </a:prstGeom>
          <a:noFill/>
          <a:ln>
            <a:noFill/>
          </a:ln>
        </p:spPr>
      </p:pic>
      <p:pic>
        <p:nvPicPr>
          <p:cNvPr id="8" name="Immagine 7" descr="http://www.aci.it/uploads/RTEmagicC_Contrassegno_Europeo_Disabili_retro.jpg.jpg">
            <a:extLst>
              <a:ext uri="{FF2B5EF4-FFF2-40B4-BE49-F238E27FC236}">
                <a16:creationId xmlns:a16="http://schemas.microsoft.com/office/drawing/2014/main" id="{69F9DE46-9FCB-42E3-B056-1780D7F736D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9000009" y="938604"/>
            <a:ext cx="2813050" cy="1581150"/>
          </a:xfrm>
          <a:prstGeom prst="rect">
            <a:avLst/>
          </a:prstGeom>
          <a:noFill/>
          <a:ln>
            <a:noFill/>
          </a:ln>
        </p:spPr>
      </p:pic>
      <p:sp>
        <p:nvSpPr>
          <p:cNvPr id="9" name="Rectangle 3">
            <a:extLst>
              <a:ext uri="{FF2B5EF4-FFF2-40B4-BE49-F238E27FC236}">
                <a16:creationId xmlns:a16="http://schemas.microsoft.com/office/drawing/2014/main" id="{2E074F4E-5353-4799-8DB8-174CDE053BA3}"/>
              </a:ext>
            </a:extLst>
          </p:cNvPr>
          <p:cNvSpPr>
            <a:spLocks noChangeArrowheads="1"/>
          </p:cNvSpPr>
          <p:nvPr/>
        </p:nvSpPr>
        <p:spPr bwMode="auto">
          <a:xfrm>
            <a:off x="6722075" y="2761195"/>
            <a:ext cx="5300727" cy="384966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700" b="0" i="0" u="none" strike="noStrike" cap="none" normalizeH="0" baseline="0" dirty="0">
                <a:ln>
                  <a:noFill/>
                </a:ln>
                <a:solidFill>
                  <a:schemeClr val="tx1"/>
                </a:solidFill>
                <a:effectLst/>
                <a:latin typeface="Times New Roman" panose="02020603050405020304" pitchFamily="18" charset="0"/>
              </a:rPr>
              <a:t>CONTRASSEGNO SPECIALE PER DISABILI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700" b="0" i="0" u="none" strike="noStrike" cap="none" normalizeH="0" baseline="0" dirty="0">
                <a:ln>
                  <a:noFill/>
                </a:ln>
                <a:solidFill>
                  <a:srgbClr val="000000"/>
                </a:solidFill>
                <a:effectLst/>
                <a:latin typeface="Times New Roman" panose="02020603050405020304" pitchFamily="18" charset="0"/>
              </a:rPr>
              <a:t>Il </a:t>
            </a:r>
            <a:r>
              <a:rPr kumimoji="0" lang="it-IT" altLang="it-IT" sz="1700" b="1" i="0" u="none" strike="noStrike" cap="none" normalizeH="0" baseline="0" dirty="0">
                <a:ln>
                  <a:noFill/>
                </a:ln>
                <a:solidFill>
                  <a:srgbClr val="000000"/>
                </a:solidFill>
                <a:effectLst/>
                <a:latin typeface="Times New Roman" panose="02020603050405020304" pitchFamily="18" charset="0"/>
              </a:rPr>
              <a:t>contrassegno disabili</a:t>
            </a:r>
            <a:r>
              <a:rPr kumimoji="0" lang="it-IT" altLang="it-IT" sz="1700" b="0" i="0" u="none" strike="noStrike" cap="none" normalizeH="0" baseline="0" dirty="0">
                <a:ln>
                  <a:noFill/>
                </a:ln>
                <a:solidFill>
                  <a:srgbClr val="000000"/>
                </a:solidFill>
                <a:effectLst/>
                <a:latin typeface="Times New Roman" panose="02020603050405020304" pitchFamily="18" charset="0"/>
              </a:rPr>
              <a:t> è un tagliando con il simbolo grafico della disabilità che permette alle </a:t>
            </a:r>
            <a:r>
              <a:rPr kumimoji="0" lang="it-IT" altLang="it-IT" sz="1700" b="1" i="0" u="none" strike="noStrike" cap="none" normalizeH="0" baseline="0" dirty="0">
                <a:ln>
                  <a:noFill/>
                </a:ln>
                <a:solidFill>
                  <a:srgbClr val="000000"/>
                </a:solidFill>
                <a:effectLst/>
                <a:latin typeface="Times New Roman" panose="02020603050405020304" pitchFamily="18" charset="0"/>
              </a:rPr>
              <a:t>persone con problemi di deambulazione e ai non vedenti</a:t>
            </a:r>
            <a:r>
              <a:rPr kumimoji="0" lang="it-IT" altLang="it-IT" sz="1700" b="0" i="0" u="none" strike="noStrike" cap="none" normalizeH="0" baseline="0" dirty="0">
                <a:ln>
                  <a:noFill/>
                </a:ln>
                <a:solidFill>
                  <a:srgbClr val="000000"/>
                </a:solidFill>
                <a:effectLst/>
                <a:latin typeface="Times New Roman" panose="02020603050405020304" pitchFamily="18" charset="0"/>
              </a:rPr>
              <a:t> di usufruire di facilitazioni nella </a:t>
            </a:r>
            <a:r>
              <a:rPr kumimoji="0" lang="it-IT" altLang="it-IT" sz="1700" b="1" i="0" u="none" strike="noStrike" cap="none" normalizeH="0" baseline="0" dirty="0">
                <a:ln>
                  <a:noFill/>
                </a:ln>
                <a:solidFill>
                  <a:srgbClr val="000000"/>
                </a:solidFill>
                <a:effectLst/>
                <a:latin typeface="Times New Roman" panose="02020603050405020304" pitchFamily="18" charset="0"/>
              </a:rPr>
              <a:t>circolazione</a:t>
            </a:r>
            <a:r>
              <a:rPr kumimoji="0" lang="it-IT" altLang="it-IT" sz="1700" b="0" i="0" u="none" strike="noStrike" cap="none" normalizeH="0" baseline="0" dirty="0">
                <a:ln>
                  <a:noFill/>
                </a:ln>
                <a:solidFill>
                  <a:srgbClr val="000000"/>
                </a:solidFill>
                <a:effectLst/>
                <a:latin typeface="Times New Roman" panose="02020603050405020304" pitchFamily="18" charset="0"/>
              </a:rPr>
              <a:t> e nella </a:t>
            </a:r>
            <a:r>
              <a:rPr kumimoji="0" lang="it-IT" altLang="it-IT" sz="1700" b="1" i="0" u="none" strike="noStrike" cap="none" normalizeH="0" baseline="0" dirty="0">
                <a:ln>
                  <a:noFill/>
                </a:ln>
                <a:solidFill>
                  <a:srgbClr val="000000"/>
                </a:solidFill>
                <a:effectLst/>
                <a:latin typeface="Times New Roman" panose="02020603050405020304" pitchFamily="18" charset="0"/>
              </a:rPr>
              <a:t>sosta</a:t>
            </a:r>
            <a:r>
              <a:rPr kumimoji="0" lang="it-IT" altLang="it-IT" sz="1700" b="0" i="0" u="none" strike="noStrike" cap="none" normalizeH="0" baseline="0" dirty="0">
                <a:ln>
                  <a:noFill/>
                </a:ln>
                <a:solidFill>
                  <a:srgbClr val="000000"/>
                </a:solidFill>
                <a:effectLst/>
                <a:latin typeface="Times New Roman" panose="02020603050405020304" pitchFamily="18" charset="0"/>
              </a:rPr>
              <a:t> dei veicoli al loro servizio, anche in zone vietate alla generalità dei veicoli.</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700" b="0" i="0" u="none" strike="noStrike" cap="none" normalizeH="0" baseline="0" dirty="0">
                <a:ln>
                  <a:noFill/>
                </a:ln>
                <a:solidFill>
                  <a:srgbClr val="000000"/>
                </a:solidFill>
                <a:effectLst/>
                <a:latin typeface="Times New Roman" panose="02020603050405020304" pitchFamily="18" charset="0"/>
              </a:rPr>
              <a:t>E’ un’autorizzazione speciale che, previo accertamento medico, viene rilasciata dal proprio Comune di residenza.</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700" b="0" i="0" u="none" strike="noStrike" cap="none" normalizeH="0" baseline="0" dirty="0">
                <a:ln>
                  <a:noFill/>
                </a:ln>
                <a:solidFill>
                  <a:srgbClr val="000000"/>
                </a:solidFill>
                <a:effectLst/>
                <a:latin typeface="Times New Roman" panose="02020603050405020304" pitchFamily="18" charset="0"/>
              </a:rPr>
              <a:t>Il contrassegno ha la </a:t>
            </a:r>
            <a:r>
              <a:rPr kumimoji="0" lang="it-IT" altLang="it-IT" sz="1700" b="1" i="0" u="none" strike="noStrike" cap="none" normalizeH="0" baseline="0" dirty="0">
                <a:ln>
                  <a:noFill/>
                </a:ln>
                <a:solidFill>
                  <a:srgbClr val="000000"/>
                </a:solidFill>
                <a:effectLst/>
                <a:latin typeface="Times New Roman" panose="02020603050405020304" pitchFamily="18" charset="0"/>
              </a:rPr>
              <a:t>durata di cinque anni</a:t>
            </a:r>
            <a:r>
              <a:rPr kumimoji="0" lang="it-IT" altLang="it-IT" sz="1700" b="0" i="0" u="none" strike="noStrike" cap="none" normalizeH="0" baseline="0" dirty="0">
                <a:ln>
                  <a:noFill/>
                </a:ln>
                <a:solidFill>
                  <a:srgbClr val="000000"/>
                </a:solidFill>
                <a:effectLst/>
                <a:latin typeface="Times New Roman" panose="02020603050405020304" pitchFamily="18" charset="0"/>
              </a:rPr>
              <a:t>, anche se la disabilità è permanente, alla scadenza può essere </a:t>
            </a:r>
            <a:r>
              <a:rPr kumimoji="0" lang="it-IT" altLang="it-IT" sz="1700" b="1" i="0" u="none" strike="noStrike" cap="none" normalizeH="0" baseline="0" dirty="0">
                <a:ln>
                  <a:noFill/>
                </a:ln>
                <a:solidFill>
                  <a:srgbClr val="000000"/>
                </a:solidFill>
                <a:effectLst/>
                <a:latin typeface="Times New Roman" panose="02020603050405020304" pitchFamily="18" charset="0"/>
              </a:rPr>
              <a:t>rinnovato </a:t>
            </a:r>
            <a:r>
              <a:rPr kumimoji="0" lang="it-IT" altLang="it-IT" sz="1700" b="0" i="0" u="none" strike="noStrike" cap="none" normalizeH="0" baseline="0" dirty="0">
                <a:ln>
                  <a:noFill/>
                </a:ln>
                <a:solidFill>
                  <a:srgbClr val="000000"/>
                </a:solidFill>
                <a:effectLst/>
                <a:latin typeface="Times New Roman" panose="02020603050405020304" pitchFamily="18" charset="0"/>
              </a:rPr>
              <a:t>e può essere rilasciato anche a tempo determinato nel caso di invalidità temporanea del richiedente.                                                                       </a:t>
            </a:r>
            <a:r>
              <a:rPr kumimoji="0" lang="it-IT" altLang="it-IT" sz="2000" b="0" i="0" u="none" strike="noStrike" cap="none" normalizeH="0" baseline="0" dirty="0">
                <a:ln>
                  <a:noFill/>
                </a:ln>
                <a:solidFill>
                  <a:srgbClr val="000000"/>
                </a:solidFill>
                <a:effectLst/>
                <a:latin typeface="Times New Roman" panose="02020603050405020304" pitchFamily="18" charset="0"/>
              </a:rPr>
              <a:t>21</a:t>
            </a:r>
            <a:r>
              <a:rPr lang="it-IT" altLang="it-IT" sz="2000" dirty="0">
                <a:solidFill>
                  <a:srgbClr val="000000"/>
                </a:solidFill>
                <a:latin typeface="Times New Roman" panose="02020603050405020304" pitchFamily="18" charset="0"/>
              </a:rPr>
              <a:t> </a:t>
            </a:r>
            <a:endParaRPr kumimoji="0" lang="it-IT" altLang="it-IT" sz="2000" b="0" i="0" u="none" strike="noStrike" cap="none" normalizeH="0" baseline="0" dirty="0">
              <a:ln>
                <a:noFill/>
              </a:ln>
              <a:solidFill>
                <a:srgbClr val="000000"/>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0" name="Rettangolo 9">
            <a:extLst>
              <a:ext uri="{FF2B5EF4-FFF2-40B4-BE49-F238E27FC236}">
                <a16:creationId xmlns:a16="http://schemas.microsoft.com/office/drawing/2014/main" id="{55433639-6015-4BF8-B4FC-F9B8C84DDD22}"/>
              </a:ext>
            </a:extLst>
          </p:cNvPr>
          <p:cNvSpPr/>
          <p:nvPr/>
        </p:nvSpPr>
        <p:spPr>
          <a:xfrm>
            <a:off x="3092793" y="576608"/>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12" name="Immagine 11">
            <a:extLst>
              <a:ext uri="{FF2B5EF4-FFF2-40B4-BE49-F238E27FC236}">
                <a16:creationId xmlns:a16="http://schemas.microsoft.com/office/drawing/2014/main" id="{9C18DE11-2CE2-46C1-91D2-ED041CCD04AF}"/>
              </a:ext>
            </a:extLst>
          </p:cNvPr>
          <p:cNvPicPr/>
          <p:nvPr/>
        </p:nvPicPr>
        <p:blipFill>
          <a:blip r:embed="rId5"/>
          <a:srcRect/>
          <a:stretch>
            <a:fillRect/>
          </a:stretch>
        </p:blipFill>
        <p:spPr bwMode="auto">
          <a:xfrm>
            <a:off x="5341266" y="2734068"/>
            <a:ext cx="1216056" cy="1683993"/>
          </a:xfrm>
          <a:prstGeom prst="rect">
            <a:avLst/>
          </a:prstGeom>
          <a:noFill/>
          <a:ln w="9525">
            <a:noFill/>
            <a:miter lim="800000"/>
            <a:headEnd/>
            <a:tailEnd/>
          </a:ln>
        </p:spPr>
      </p:pic>
    </p:spTree>
    <p:extLst>
      <p:ext uri="{BB962C8B-B14F-4D97-AF65-F5344CB8AC3E}">
        <p14:creationId xmlns:p14="http://schemas.microsoft.com/office/powerpoint/2010/main" val="2911409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olo 1">
            <a:extLst>
              <a:ext uri="{FF2B5EF4-FFF2-40B4-BE49-F238E27FC236}">
                <a16:creationId xmlns:a16="http://schemas.microsoft.com/office/drawing/2014/main" id="{32AA83B9-E347-4451-BE11-D9D6351CB526}"/>
              </a:ext>
            </a:extLst>
          </p:cNvPr>
          <p:cNvSpPr>
            <a:spLocks noGrp="1"/>
          </p:cNvSpPr>
          <p:nvPr>
            <p:ph type="title"/>
          </p:nvPr>
        </p:nvSpPr>
        <p:spPr>
          <a:xfrm>
            <a:off x="664579" y="397729"/>
            <a:ext cx="10515600" cy="257060"/>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12" name="Immagine 11" descr="Risultati immagini per immagini delle segnalazioni dei vigili">
            <a:extLst>
              <a:ext uri="{FF2B5EF4-FFF2-40B4-BE49-F238E27FC236}">
                <a16:creationId xmlns:a16="http://schemas.microsoft.com/office/drawing/2014/main" id="{B0BC14E5-23BF-473A-ADEE-E754D9CB95A5}"/>
              </a:ext>
            </a:extLst>
          </p:cNvPr>
          <p:cNvPicPr/>
          <p:nvPr/>
        </p:nvPicPr>
        <p:blipFill>
          <a:blip r:embed="rId2"/>
          <a:srcRect/>
          <a:stretch>
            <a:fillRect/>
          </a:stretch>
        </p:blipFill>
        <p:spPr bwMode="auto">
          <a:xfrm>
            <a:off x="2387602" y="1384782"/>
            <a:ext cx="5655733" cy="4113194"/>
          </a:xfrm>
          <a:prstGeom prst="rect">
            <a:avLst/>
          </a:prstGeom>
          <a:noFill/>
          <a:ln w="9525">
            <a:noFill/>
            <a:miter lim="800000"/>
            <a:headEnd/>
            <a:tailEnd/>
          </a:ln>
        </p:spPr>
      </p:pic>
      <p:sp>
        <p:nvSpPr>
          <p:cNvPr id="13" name="Rectangle 3">
            <a:extLst>
              <a:ext uri="{FF2B5EF4-FFF2-40B4-BE49-F238E27FC236}">
                <a16:creationId xmlns:a16="http://schemas.microsoft.com/office/drawing/2014/main" id="{C9E621C9-1B40-4459-97FA-53487659AE9D}"/>
              </a:ext>
            </a:extLst>
          </p:cNvPr>
          <p:cNvSpPr>
            <a:spLocks noChangeArrowheads="1"/>
          </p:cNvSpPr>
          <p:nvPr/>
        </p:nvSpPr>
        <p:spPr bwMode="auto">
          <a:xfrm>
            <a:off x="6976532" y="1600199"/>
            <a:ext cx="3806691" cy="398780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200" b="0" i="0" u="none" strike="noStrike" cap="none" normalizeH="0" baseline="0" dirty="0">
              <a:ln>
                <a:noFill/>
              </a:ln>
              <a:solidFill>
                <a:schemeClr val="tx1"/>
              </a:solidFill>
              <a:effectLst/>
              <a:latin typeface="Times New Roman" panose="02020603050405020304" pitchFamily="18" charset="0"/>
            </a:endParaRPr>
          </a:p>
          <a:p>
            <a:pPr eaLnBrk="0" fontAlgn="base" hangingPunct="0">
              <a:spcBef>
                <a:spcPct val="0"/>
              </a:spcBef>
              <a:spcAft>
                <a:spcPct val="0"/>
              </a:spcAft>
            </a:pPr>
            <a:r>
              <a:rPr lang="it-IT" sz="2000" b="1" dirty="0">
                <a:latin typeface="Times New Roman" panose="02020603050405020304" pitchFamily="18" charset="0"/>
                <a:ea typeface="Calibri" panose="020F0502020204030204" pitchFamily="34" charset="0"/>
                <a:cs typeface="Times New Roman" panose="02020603050405020304" pitchFamily="18" charset="0"/>
              </a:rPr>
              <a:t>I SEGNALI LUMINOSI</a:t>
            </a:r>
            <a:endParaRPr lang="it-IT"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it-IT" altLang="it-IT" sz="2000" dirty="0">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Il semaforo è un’apparecchiatura che alternativamente ci propone 3 colori:</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1" i="0" u="none" strike="noStrike" cap="none" normalizeH="0" baseline="0" dirty="0">
                <a:ln>
                  <a:noFill/>
                </a:ln>
                <a:solidFill>
                  <a:srgbClr val="E3001A"/>
                </a:solidFill>
                <a:effectLst/>
                <a:latin typeface="Times New Roman" panose="02020603050405020304" pitchFamily="18" charset="0"/>
                <a:cs typeface="Times New Roman" panose="02020603050405020304" pitchFamily="18" charset="0"/>
              </a:rPr>
              <a:t>Rosso </a:t>
            </a:r>
            <a:r>
              <a:rPr kumimoji="0" lang="it-IT" altLang="it-IT"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Fermi</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1" i="0" u="none" strike="noStrike" cap="none" normalizeH="0" baseline="0" dirty="0">
                <a:ln>
                  <a:noFill/>
                </a:ln>
                <a:solidFill>
                  <a:srgbClr val="F8A900"/>
                </a:solidFill>
                <a:effectLst/>
                <a:latin typeface="Times New Roman" panose="02020603050405020304" pitchFamily="18" charset="0"/>
                <a:cs typeface="Times New Roman" panose="02020603050405020304" pitchFamily="18" charset="0"/>
              </a:rPr>
              <a:t>Giallo </a:t>
            </a:r>
            <a:r>
              <a:rPr kumimoji="0" lang="it-IT" altLang="it-IT"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Attenzione! Non iniziare ad attraversare, solo se si è già iniziato ci si deve sbrigare, ma senza correre</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1" i="0" u="none" strike="noStrike" cap="none" normalizeH="0" baseline="0" dirty="0">
                <a:ln>
                  <a:noFill/>
                </a:ln>
                <a:solidFill>
                  <a:srgbClr val="007D30"/>
                </a:solidFill>
                <a:effectLst/>
                <a:latin typeface="Times New Roman" panose="02020603050405020304" pitchFamily="18" charset="0"/>
                <a:cs typeface="Times New Roman" panose="02020603050405020304" pitchFamily="18" charset="0"/>
              </a:rPr>
              <a:t>Verde </a:t>
            </a:r>
            <a:r>
              <a:rPr kumimoji="0" lang="it-IT" altLang="it-IT"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Via libera </a:t>
            </a:r>
          </a:p>
          <a:p>
            <a:pPr marL="0" marR="0" lvl="0" indent="0" algn="r"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22</a:t>
            </a:r>
          </a:p>
        </p:txBody>
      </p:sp>
      <p:sp>
        <p:nvSpPr>
          <p:cNvPr id="5" name="Rettangolo 4">
            <a:extLst>
              <a:ext uri="{FF2B5EF4-FFF2-40B4-BE49-F238E27FC236}">
                <a16:creationId xmlns:a16="http://schemas.microsoft.com/office/drawing/2014/main" id="{FD16C7CA-9062-485C-BC92-FD1B07051116}"/>
              </a:ext>
            </a:extLst>
          </p:cNvPr>
          <p:cNvSpPr/>
          <p:nvPr/>
        </p:nvSpPr>
        <p:spPr>
          <a:xfrm>
            <a:off x="2874379" y="57955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6" name="Immagine 5">
            <a:extLst>
              <a:ext uri="{FF2B5EF4-FFF2-40B4-BE49-F238E27FC236}">
                <a16:creationId xmlns:a16="http://schemas.microsoft.com/office/drawing/2014/main" id="{F4C060D7-95DD-48A7-8CC2-768BBFA5597D}"/>
              </a:ext>
            </a:extLst>
          </p:cNvPr>
          <p:cNvPicPr/>
          <p:nvPr/>
        </p:nvPicPr>
        <p:blipFill>
          <a:blip r:embed="rId3"/>
          <a:srcRect/>
          <a:stretch>
            <a:fillRect/>
          </a:stretch>
        </p:blipFill>
        <p:spPr bwMode="auto">
          <a:xfrm>
            <a:off x="531721" y="1147233"/>
            <a:ext cx="2999413" cy="4563533"/>
          </a:xfrm>
          <a:prstGeom prst="rect">
            <a:avLst/>
          </a:prstGeom>
          <a:noFill/>
          <a:ln w="9525">
            <a:noFill/>
            <a:miter lim="800000"/>
            <a:headEnd/>
            <a:tailEnd/>
          </a:ln>
        </p:spPr>
      </p:pic>
    </p:spTree>
    <p:extLst>
      <p:ext uri="{BB962C8B-B14F-4D97-AF65-F5344CB8AC3E}">
        <p14:creationId xmlns:p14="http://schemas.microsoft.com/office/powerpoint/2010/main" val="3241817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D88E49-7D5A-4710-B20F-48B1B87C4758}"/>
              </a:ext>
            </a:extLst>
          </p:cNvPr>
          <p:cNvSpPr>
            <a:spLocks noGrp="1"/>
          </p:cNvSpPr>
          <p:nvPr>
            <p:ph idx="1"/>
          </p:nvPr>
        </p:nvSpPr>
        <p:spPr>
          <a:xfrm>
            <a:off x="3793524" y="1174043"/>
            <a:ext cx="7111543" cy="4154313"/>
          </a:xfrm>
        </p:spPr>
        <p:txBody>
          <a:bodyPr>
            <a:normAutofit fontScale="85000" lnSpcReduction="20000"/>
          </a:bodyPr>
          <a:lstStyle/>
          <a:p>
            <a:pPr marL="0" indent="0">
              <a:buNone/>
            </a:pPr>
            <a:r>
              <a:rPr lang="it-IT" sz="2200" b="1" dirty="0">
                <a:latin typeface="Times New Roman" panose="02020603050405020304" pitchFamily="18" charset="0"/>
                <a:cs typeface="Times New Roman" panose="02020603050405020304" pitchFamily="18" charset="0"/>
              </a:rPr>
              <a:t>I SEGNALI MANUALI </a:t>
            </a:r>
          </a:p>
          <a:p>
            <a:pPr marL="0" indent="0">
              <a:buNone/>
            </a:pPr>
            <a:r>
              <a:rPr lang="it-IT" sz="2200" dirty="0">
                <a:latin typeface="Times New Roman" panose="02020603050405020304" pitchFamily="18" charset="0"/>
                <a:cs typeface="Times New Roman" panose="02020603050405020304" pitchFamily="18" charset="0"/>
              </a:rPr>
              <a:t>(le segnalazioni del vigile urbano)</a:t>
            </a:r>
          </a:p>
          <a:p>
            <a:pPr marL="0" indent="0">
              <a:buNone/>
            </a:pPr>
            <a:r>
              <a:rPr lang="it-IT" sz="2200" b="1" dirty="0">
                <a:latin typeface="Times New Roman" panose="02020603050405020304" pitchFamily="18" charset="0"/>
                <a:cs typeface="Times New Roman" panose="02020603050405020304" pitchFamily="18" charset="0"/>
              </a:rPr>
              <a:t>CHI E’ IL VIGILE URBANO? COSA FA?</a:t>
            </a:r>
          </a:p>
          <a:p>
            <a:pPr marL="0" indent="0">
              <a:buNone/>
            </a:pPr>
            <a:endParaRPr lang="it-IT" sz="2200" dirty="0">
              <a:latin typeface="Times New Roman" panose="02020603050405020304" pitchFamily="18" charset="0"/>
              <a:cs typeface="Times New Roman" panose="02020603050405020304" pitchFamily="18" charset="0"/>
            </a:endParaRPr>
          </a:p>
          <a:p>
            <a:pPr marL="0" indent="0" algn="just">
              <a:buNone/>
            </a:pPr>
            <a:r>
              <a:rPr lang="it-IT" sz="2200" dirty="0">
                <a:latin typeface="Times New Roman" panose="02020603050405020304" pitchFamily="18" charset="0"/>
                <a:cs typeface="Times New Roman" panose="02020603050405020304" pitchFamily="18" charset="0"/>
              </a:rPr>
              <a:t>Il vigile urbano, detto anche agente di polizia locale, è un dipendente pubblico con diversi compiti, ma il più conosciuto è il controllo del traffico urbano.</a:t>
            </a:r>
          </a:p>
          <a:p>
            <a:pPr marL="0" indent="0" algn="just">
              <a:buNone/>
            </a:pPr>
            <a:r>
              <a:rPr lang="it-IT" sz="2200" dirty="0">
                <a:latin typeface="Times New Roman" panose="02020603050405020304" pitchFamily="18" charset="0"/>
                <a:cs typeface="Times New Roman" panose="02020603050405020304" pitchFamily="18" charset="0"/>
              </a:rPr>
              <a:t>Quando si ha bisogno d’aiuto – perché ci è persi o perché si ha necessità di qualche informazione –si può chiedere ai vigili urbani che sono sempre a disposizione.</a:t>
            </a:r>
          </a:p>
          <a:p>
            <a:pPr marL="0" indent="0" algn="just">
              <a:buNone/>
            </a:pPr>
            <a:r>
              <a:rPr lang="it-IT" sz="2200" dirty="0">
                <a:latin typeface="Times New Roman" panose="02020603050405020304" pitchFamily="18" charset="0"/>
                <a:cs typeface="Times New Roman" panose="02020603050405020304" pitchFamily="18" charset="0"/>
              </a:rPr>
              <a:t>Bisogna ricordare che in caso di presenza di un vigile urbano le sue indicazioni prevalgono sulla segnaletica verticale, orizzontale e luminosa. </a:t>
            </a:r>
          </a:p>
          <a:p>
            <a:pPr marL="0" indent="0" algn="just">
              <a:buNone/>
            </a:pPr>
            <a:endParaRPr lang="it-IT" sz="2200" dirty="0">
              <a:latin typeface="Times New Roman" panose="02020603050405020304" pitchFamily="18" charset="0"/>
              <a:cs typeface="Times New Roman" panose="02020603050405020304" pitchFamily="18" charset="0"/>
            </a:endParaRPr>
          </a:p>
          <a:p>
            <a:pPr marL="0" indent="0" algn="r">
              <a:buNone/>
            </a:pPr>
            <a:r>
              <a:rPr lang="it-IT" sz="2200" dirty="0">
                <a:latin typeface="Times New Roman" panose="02020603050405020304" pitchFamily="18" charset="0"/>
                <a:cs typeface="Times New Roman" panose="02020603050405020304" pitchFamily="18" charset="0"/>
              </a:rPr>
              <a:t>23</a:t>
            </a:r>
          </a:p>
          <a:p>
            <a:pPr marL="0" indent="0" algn="r">
              <a:buNone/>
            </a:pPr>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endParaRPr lang="it-IT" dirty="0">
              <a:latin typeface="Times New Roman" panose="02020603050405020304" pitchFamily="18" charset="0"/>
              <a:cs typeface="Times New Roman" panose="02020603050405020304" pitchFamily="18" charset="0"/>
            </a:endParaRPr>
          </a:p>
          <a:p>
            <a:endParaRPr lang="it-IT" dirty="0"/>
          </a:p>
        </p:txBody>
      </p:sp>
      <p:sp>
        <p:nvSpPr>
          <p:cNvPr id="4" name="Titolo 1">
            <a:extLst>
              <a:ext uri="{FF2B5EF4-FFF2-40B4-BE49-F238E27FC236}">
                <a16:creationId xmlns:a16="http://schemas.microsoft.com/office/drawing/2014/main" id="{97A5317E-4974-4C37-9233-CA4DC88F0D13}"/>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5" name="Immagine 4">
            <a:extLst>
              <a:ext uri="{FF2B5EF4-FFF2-40B4-BE49-F238E27FC236}">
                <a16:creationId xmlns:a16="http://schemas.microsoft.com/office/drawing/2014/main" id="{69EAB5FB-3647-485D-A02E-0EC4D9715E0D}"/>
              </a:ext>
            </a:extLst>
          </p:cNvPr>
          <p:cNvPicPr/>
          <p:nvPr/>
        </p:nvPicPr>
        <p:blipFill>
          <a:blip r:embed="rId2"/>
          <a:srcRect/>
          <a:stretch>
            <a:fillRect/>
          </a:stretch>
        </p:blipFill>
        <p:spPr bwMode="auto">
          <a:xfrm>
            <a:off x="666044" y="1174043"/>
            <a:ext cx="2821367" cy="4563533"/>
          </a:xfrm>
          <a:prstGeom prst="rect">
            <a:avLst/>
          </a:prstGeom>
          <a:noFill/>
          <a:ln w="9525">
            <a:noFill/>
            <a:miter lim="800000"/>
            <a:headEnd/>
            <a:tailEnd/>
          </a:ln>
        </p:spPr>
      </p:pic>
      <p:sp>
        <p:nvSpPr>
          <p:cNvPr id="6" name="Rettangolo 5">
            <a:extLst>
              <a:ext uri="{FF2B5EF4-FFF2-40B4-BE49-F238E27FC236}">
                <a16:creationId xmlns:a16="http://schemas.microsoft.com/office/drawing/2014/main" id="{13C81DFD-8AB4-4ED6-8376-43FDEBE381E0}"/>
              </a:ext>
            </a:extLst>
          </p:cNvPr>
          <p:cNvSpPr/>
          <p:nvPr/>
        </p:nvSpPr>
        <p:spPr>
          <a:xfrm>
            <a:off x="3127022" y="604375"/>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79940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EBC530A-2E04-4566-84DF-CF332A44D0D8}"/>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5" name="Segnaposto contenuto 4" descr="Risultati immagini per immagini delle segnalazioni dei vigili">
            <a:extLst>
              <a:ext uri="{FF2B5EF4-FFF2-40B4-BE49-F238E27FC236}">
                <a16:creationId xmlns:a16="http://schemas.microsoft.com/office/drawing/2014/main" id="{A3FFF3EE-C131-45F7-9AE0-70409A3BA4B3}"/>
              </a:ext>
            </a:extLst>
          </p:cNvPr>
          <p:cNvPicPr>
            <a:picLocks noGrp="1"/>
          </p:cNvPicPr>
          <p:nvPr>
            <p:ph idx="1"/>
          </p:nvPr>
        </p:nvPicPr>
        <p:blipFill>
          <a:blip r:embed="rId2"/>
          <a:srcRect/>
          <a:stretch>
            <a:fillRect/>
          </a:stretch>
        </p:blipFill>
        <p:spPr bwMode="auto">
          <a:xfrm>
            <a:off x="462987" y="828735"/>
            <a:ext cx="2280213" cy="2218539"/>
          </a:xfrm>
          <a:prstGeom prst="rect">
            <a:avLst/>
          </a:prstGeom>
          <a:noFill/>
          <a:ln w="9525">
            <a:noFill/>
            <a:miter lim="800000"/>
            <a:headEnd/>
            <a:tailEnd/>
          </a:ln>
        </p:spPr>
      </p:pic>
      <p:sp>
        <p:nvSpPr>
          <p:cNvPr id="6" name="Rectangle 2">
            <a:extLst>
              <a:ext uri="{FF2B5EF4-FFF2-40B4-BE49-F238E27FC236}">
                <a16:creationId xmlns:a16="http://schemas.microsoft.com/office/drawing/2014/main" id="{B98399D1-4A4C-4D27-A678-338BE8ED3C79}"/>
              </a:ext>
            </a:extLst>
          </p:cNvPr>
          <p:cNvSpPr>
            <a:spLocks noChangeArrowheads="1"/>
          </p:cNvSpPr>
          <p:nvPr/>
        </p:nvSpPr>
        <p:spPr bwMode="auto">
          <a:xfrm>
            <a:off x="3044142" y="2006944"/>
            <a:ext cx="2559151" cy="7239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Quando ha un braccio alzato:</a:t>
            </a:r>
          </a:p>
          <a:p>
            <a:pPr marL="0" marR="0" lvl="0" indent="0" algn="just" defTabSz="914400" rtl="0" eaLnBrk="0" fontAlgn="base" latinLnBrk="0" hangingPunct="0">
              <a:lnSpc>
                <a:spcPct val="100000"/>
              </a:lnSpc>
              <a:spcBef>
                <a:spcPct val="0"/>
              </a:spcBef>
              <a:spcAft>
                <a:spcPct val="0"/>
              </a:spcAft>
              <a:buClrTx/>
              <a:buSzTx/>
              <a:buFontTx/>
              <a:buNone/>
              <a:tabLst/>
            </a:pPr>
            <a:r>
              <a:rPr lang="it-IT" altLang="it-IT" sz="1400" b="1" dirty="0">
                <a:solidFill>
                  <a:srgbClr val="F8A900"/>
                </a:solidFill>
                <a:latin typeface="Times New Roman" panose="02020603050405020304" pitchFamily="18" charset="0"/>
              </a:rPr>
              <a:t>A</a:t>
            </a:r>
            <a:r>
              <a:rPr kumimoji="0" lang="it-IT" altLang="it-IT" sz="1400" b="1" i="0" u="none" strike="noStrike" cap="none" normalizeH="0" baseline="0" dirty="0">
                <a:ln>
                  <a:noFill/>
                </a:ln>
                <a:solidFill>
                  <a:srgbClr val="F8A900"/>
                </a:solidFill>
                <a:effectLst/>
                <a:latin typeface="Times New Roman" panose="02020603050405020304" pitchFamily="18" charset="0"/>
              </a:rPr>
              <a:t>ttenzione!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Come il semaforo giallo</a:t>
            </a:r>
            <a:endParaRPr kumimoji="0" lang="it-IT" altLang="it-IT" sz="1400" b="1" i="0" u="none" strike="noStrike" cap="none" normalizeH="0" baseline="0" dirty="0">
              <a:ln>
                <a:noFill/>
              </a:ln>
              <a:solidFill>
                <a:srgbClr val="58595B"/>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7" name="Immagine 6" descr="Risultati immagini per immagini delle segnalazioni dei vigili">
            <a:extLst>
              <a:ext uri="{FF2B5EF4-FFF2-40B4-BE49-F238E27FC236}">
                <a16:creationId xmlns:a16="http://schemas.microsoft.com/office/drawing/2014/main" id="{8F0A79D5-501B-426F-A3A2-56CEF9CC747F}"/>
              </a:ext>
            </a:extLst>
          </p:cNvPr>
          <p:cNvPicPr/>
          <p:nvPr/>
        </p:nvPicPr>
        <p:blipFill>
          <a:blip r:embed="rId3"/>
          <a:srcRect/>
          <a:stretch>
            <a:fillRect/>
          </a:stretch>
        </p:blipFill>
        <p:spPr bwMode="auto">
          <a:xfrm>
            <a:off x="462987" y="3810725"/>
            <a:ext cx="2280213" cy="1774190"/>
          </a:xfrm>
          <a:prstGeom prst="rect">
            <a:avLst/>
          </a:prstGeom>
          <a:noFill/>
          <a:ln w="9525">
            <a:noFill/>
            <a:miter lim="800000"/>
            <a:headEnd/>
            <a:tailEnd/>
          </a:ln>
        </p:spPr>
      </p:pic>
      <p:sp>
        <p:nvSpPr>
          <p:cNvPr id="8" name="Rectangle 3">
            <a:extLst>
              <a:ext uri="{FF2B5EF4-FFF2-40B4-BE49-F238E27FC236}">
                <a16:creationId xmlns:a16="http://schemas.microsoft.com/office/drawing/2014/main" id="{E3B2A698-C703-40E2-B0D9-0A995A9D3F04}"/>
              </a:ext>
            </a:extLst>
          </p:cNvPr>
          <p:cNvSpPr>
            <a:spLocks noChangeArrowheads="1"/>
          </p:cNvSpPr>
          <p:nvPr/>
        </p:nvSpPr>
        <p:spPr bwMode="auto">
          <a:xfrm>
            <a:off x="3044142" y="4494544"/>
            <a:ext cx="2419109" cy="92240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Quando ha le braccia aperte di fronte a noi: </a:t>
            </a:r>
          </a:p>
          <a:p>
            <a:pPr marL="0" marR="0" lvl="0" indent="0" algn="l" defTabSz="914400" rtl="0" eaLnBrk="0" fontAlgn="base" latinLnBrk="0" hangingPunct="0">
              <a:lnSpc>
                <a:spcPct val="100000"/>
              </a:lnSpc>
              <a:spcBef>
                <a:spcPct val="0"/>
              </a:spcBef>
              <a:spcAft>
                <a:spcPct val="0"/>
              </a:spcAft>
              <a:buClrTx/>
              <a:buSzTx/>
              <a:buFontTx/>
              <a:buNone/>
              <a:tabLst/>
            </a:pPr>
            <a:r>
              <a:rPr lang="it-IT" altLang="it-IT" sz="1400" b="1" dirty="0">
                <a:solidFill>
                  <a:srgbClr val="D20019"/>
                </a:solidFill>
                <a:latin typeface="Times New Roman" panose="02020603050405020304" pitchFamily="18" charset="0"/>
              </a:rPr>
              <a:t>F</a:t>
            </a:r>
            <a:r>
              <a:rPr kumimoji="0" lang="it-IT" altLang="it-IT" sz="1400" b="1" i="0" u="none" strike="noStrike" cap="none" normalizeH="0" baseline="0" dirty="0">
                <a:ln>
                  <a:noFill/>
                </a:ln>
                <a:solidFill>
                  <a:srgbClr val="D20019"/>
                </a:solidFill>
                <a:effectLst/>
                <a:latin typeface="Times New Roman" panose="02020603050405020304" pitchFamily="18" charset="0"/>
              </a:rPr>
              <a:t>ermi </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Come il semaforo rosso</a:t>
            </a: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pic>
        <p:nvPicPr>
          <p:cNvPr id="9" name="Immagine 8" descr="Immagine correlata">
            <a:extLst>
              <a:ext uri="{FF2B5EF4-FFF2-40B4-BE49-F238E27FC236}">
                <a16:creationId xmlns:a16="http://schemas.microsoft.com/office/drawing/2014/main" id="{0BC302EC-A08E-4297-B2A4-9D253825E680}"/>
              </a:ext>
            </a:extLst>
          </p:cNvPr>
          <p:cNvPicPr/>
          <p:nvPr/>
        </p:nvPicPr>
        <p:blipFill>
          <a:blip r:embed="rId4"/>
          <a:srcRect/>
          <a:stretch>
            <a:fillRect/>
          </a:stretch>
        </p:blipFill>
        <p:spPr bwMode="auto">
          <a:xfrm>
            <a:off x="5716809" y="828735"/>
            <a:ext cx="2769062" cy="2801142"/>
          </a:xfrm>
          <a:prstGeom prst="rect">
            <a:avLst/>
          </a:prstGeom>
          <a:noFill/>
          <a:ln w="9525">
            <a:noFill/>
            <a:miter lim="800000"/>
            <a:headEnd/>
            <a:tailEnd/>
          </a:ln>
        </p:spPr>
      </p:pic>
      <p:pic>
        <p:nvPicPr>
          <p:cNvPr id="10" name="Immagine 9" descr="Immagine correlata">
            <a:extLst>
              <a:ext uri="{FF2B5EF4-FFF2-40B4-BE49-F238E27FC236}">
                <a16:creationId xmlns:a16="http://schemas.microsoft.com/office/drawing/2014/main" id="{03883A0D-5D7B-49D7-B92E-D9D69AAB6777}"/>
              </a:ext>
            </a:extLst>
          </p:cNvPr>
          <p:cNvPicPr/>
          <p:nvPr/>
        </p:nvPicPr>
        <p:blipFill>
          <a:blip r:embed="rId5"/>
          <a:srcRect/>
          <a:stretch>
            <a:fillRect/>
          </a:stretch>
        </p:blipFill>
        <p:spPr bwMode="auto">
          <a:xfrm>
            <a:off x="6096000" y="3810724"/>
            <a:ext cx="2280213" cy="2218541"/>
          </a:xfrm>
          <a:prstGeom prst="rect">
            <a:avLst/>
          </a:prstGeom>
          <a:noFill/>
          <a:ln w="9525">
            <a:noFill/>
            <a:miter lim="800000"/>
            <a:headEnd/>
            <a:tailEnd/>
          </a:ln>
        </p:spPr>
      </p:pic>
      <p:sp>
        <p:nvSpPr>
          <p:cNvPr id="11" name="Rectangle 4">
            <a:extLst>
              <a:ext uri="{FF2B5EF4-FFF2-40B4-BE49-F238E27FC236}">
                <a16:creationId xmlns:a16="http://schemas.microsoft.com/office/drawing/2014/main" id="{EC6845F1-9B8C-41CA-8B81-3854EF55739F}"/>
              </a:ext>
            </a:extLst>
          </p:cNvPr>
          <p:cNvSpPr>
            <a:spLocks noChangeArrowheads="1"/>
          </p:cNvSpPr>
          <p:nvPr/>
        </p:nvSpPr>
        <p:spPr bwMode="auto">
          <a:xfrm>
            <a:off x="8485871" y="1774394"/>
            <a:ext cx="2769062" cy="9429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Quando ha le braccia aperte nella nostra direzione: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007D30"/>
                </a:solidFill>
                <a:effectLst/>
                <a:latin typeface="Times New Roman" panose="02020603050405020304" pitchFamily="18" charset="0"/>
              </a:rPr>
              <a:t>Via libera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Come il semaforo verde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2" name="Rectangle 5">
            <a:extLst>
              <a:ext uri="{FF2B5EF4-FFF2-40B4-BE49-F238E27FC236}">
                <a16:creationId xmlns:a16="http://schemas.microsoft.com/office/drawing/2014/main" id="{7AD56940-3530-4833-9F2E-9C463A8148A2}"/>
              </a:ext>
            </a:extLst>
          </p:cNvPr>
          <p:cNvSpPr>
            <a:spLocks noChangeArrowheads="1"/>
          </p:cNvSpPr>
          <p:nvPr/>
        </p:nvSpPr>
        <p:spPr bwMode="auto">
          <a:xfrm>
            <a:off x="8566894" y="3810724"/>
            <a:ext cx="2688039" cy="20350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Times New Roman" panose="02020603050405020304" pitchFamily="18" charset="0"/>
              </a:rPr>
              <a:t>Quando ha le braccia distese orizzontalmente, perpendicolari tra loro e con il braccio destro in avanti:</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007D30"/>
                </a:solidFill>
                <a:effectLst/>
                <a:latin typeface="Times New Roman" panose="02020603050405020304" pitchFamily="18" charset="0"/>
              </a:rPr>
              <a:t>*via libera </a:t>
            </a:r>
            <a:r>
              <a:rPr kumimoji="0" lang="it-IT" altLang="it-IT" sz="1400" b="0" i="0" u="none" strike="noStrike" cap="none" normalizeH="0" baseline="0" dirty="0">
                <a:ln>
                  <a:noFill/>
                </a:ln>
                <a:solidFill>
                  <a:schemeClr val="tx1"/>
                </a:solidFill>
                <a:effectLst/>
                <a:latin typeface="Times New Roman" panose="02020603050405020304" pitchFamily="18" charset="0"/>
              </a:rPr>
              <a:t>per chi proviene alla sinistra del vigile </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D20019"/>
                </a:solidFill>
                <a:effectLst/>
                <a:latin typeface="Times New Roman" panose="02020603050405020304" pitchFamily="18" charset="0"/>
              </a:rPr>
              <a:t>*fermi</a:t>
            </a:r>
            <a:r>
              <a:rPr kumimoji="0" lang="it-IT" altLang="it-IT" sz="1400" b="0" i="0" u="none" strike="noStrike" cap="none" normalizeH="0" baseline="0" dirty="0">
                <a:ln>
                  <a:noFill/>
                </a:ln>
                <a:solidFill>
                  <a:schemeClr val="tx1"/>
                </a:solidFill>
                <a:effectLst/>
                <a:latin typeface="Times New Roman" panose="02020603050405020304" pitchFamily="18" charset="0"/>
              </a:rPr>
              <a:t> per chi proviene da tutte le altre direzioni </a:t>
            </a:r>
            <a:r>
              <a:rPr kumimoji="0" lang="it-IT" altLang="it-IT" sz="1400" b="0" i="0" u="none" strike="noStrike" cap="none" normalizeH="0" baseline="0" dirty="0">
                <a:ln>
                  <a:noFill/>
                </a:ln>
                <a:solidFill>
                  <a:srgbClr val="222222"/>
                </a:solidFill>
                <a:effectLst/>
                <a:latin typeface="Times New Roman" panose="02020603050405020304" pitchFamily="18" charset="0"/>
              </a:rPr>
              <a:t>(destra, di fronte e di spalle) </a:t>
            </a:r>
            <a:endParaRPr kumimoji="0" lang="it-IT" altLang="it-IT" sz="1400" b="0" i="0" u="none" strike="noStrike" cap="none" normalizeH="0" baseline="0" dirty="0">
              <a:ln>
                <a:noFill/>
              </a:ln>
              <a:solidFill>
                <a:schemeClr val="tx1"/>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13" name="Rettangolo 12">
            <a:extLst>
              <a:ext uri="{FF2B5EF4-FFF2-40B4-BE49-F238E27FC236}">
                <a16:creationId xmlns:a16="http://schemas.microsoft.com/office/drawing/2014/main" id="{D05532B9-D1B6-412E-8D0D-C2D9AA3C4B9F}"/>
              </a:ext>
            </a:extLst>
          </p:cNvPr>
          <p:cNvSpPr/>
          <p:nvPr/>
        </p:nvSpPr>
        <p:spPr>
          <a:xfrm>
            <a:off x="11254933" y="5894344"/>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24</a:t>
            </a:r>
          </a:p>
        </p:txBody>
      </p:sp>
      <p:sp>
        <p:nvSpPr>
          <p:cNvPr id="14" name="Rettangolo 13">
            <a:extLst>
              <a:ext uri="{FF2B5EF4-FFF2-40B4-BE49-F238E27FC236}">
                <a16:creationId xmlns:a16="http://schemas.microsoft.com/office/drawing/2014/main" id="{AF11ABAD-682C-40FC-8041-EFBDDE38F0FE}"/>
              </a:ext>
            </a:extLst>
          </p:cNvPr>
          <p:cNvSpPr/>
          <p:nvPr/>
        </p:nvSpPr>
        <p:spPr>
          <a:xfrm>
            <a:off x="3044142" y="58138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15" name="Immagine 14">
            <a:extLst>
              <a:ext uri="{FF2B5EF4-FFF2-40B4-BE49-F238E27FC236}">
                <a16:creationId xmlns:a16="http://schemas.microsoft.com/office/drawing/2014/main" id="{CD6667F6-5951-4276-8842-D3214260BEDA}"/>
              </a:ext>
            </a:extLst>
          </p:cNvPr>
          <p:cNvPicPr/>
          <p:nvPr/>
        </p:nvPicPr>
        <p:blipFill>
          <a:blip r:embed="rId6"/>
          <a:srcRect/>
          <a:stretch>
            <a:fillRect/>
          </a:stretch>
        </p:blipFill>
        <p:spPr bwMode="auto">
          <a:xfrm>
            <a:off x="10975944" y="16828"/>
            <a:ext cx="1216056" cy="1683993"/>
          </a:xfrm>
          <a:prstGeom prst="rect">
            <a:avLst/>
          </a:prstGeom>
          <a:noFill/>
          <a:ln w="9525">
            <a:noFill/>
            <a:miter lim="800000"/>
            <a:headEnd/>
            <a:tailEnd/>
          </a:ln>
        </p:spPr>
      </p:pic>
    </p:spTree>
    <p:extLst>
      <p:ext uri="{BB962C8B-B14F-4D97-AF65-F5344CB8AC3E}">
        <p14:creationId xmlns:p14="http://schemas.microsoft.com/office/powerpoint/2010/main" val="38389089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Immagine correlata">
            <a:extLst>
              <a:ext uri="{FF2B5EF4-FFF2-40B4-BE49-F238E27FC236}">
                <a16:creationId xmlns:a16="http://schemas.microsoft.com/office/drawing/2014/main" id="{C8719F72-05C1-41C8-B479-A98302FCD4D4}"/>
              </a:ext>
            </a:extLst>
          </p:cNvPr>
          <p:cNvPicPr>
            <a:picLocks noGrp="1"/>
          </p:cNvPicPr>
          <p:nvPr>
            <p:ph idx="1"/>
          </p:nvPr>
        </p:nvPicPr>
        <p:blipFill>
          <a:blip r:embed="rId2" cstate="print"/>
          <a:srcRect/>
          <a:stretch>
            <a:fillRect/>
          </a:stretch>
        </p:blipFill>
        <p:spPr bwMode="auto">
          <a:xfrm>
            <a:off x="8670197" y="2970540"/>
            <a:ext cx="2031397" cy="2676497"/>
          </a:xfrm>
          <a:prstGeom prst="rect">
            <a:avLst/>
          </a:prstGeom>
          <a:noFill/>
          <a:ln w="9525">
            <a:noFill/>
            <a:miter lim="800000"/>
            <a:headEnd/>
            <a:tailEnd/>
          </a:ln>
        </p:spPr>
      </p:pic>
      <p:sp>
        <p:nvSpPr>
          <p:cNvPr id="5" name="Titolo 1">
            <a:extLst>
              <a:ext uri="{FF2B5EF4-FFF2-40B4-BE49-F238E27FC236}">
                <a16:creationId xmlns:a16="http://schemas.microsoft.com/office/drawing/2014/main" id="{B4850024-C3A9-442B-A1E8-9D722C6A63E1}"/>
              </a:ext>
            </a:extLst>
          </p:cNvPr>
          <p:cNvSpPr txBox="1">
            <a:spLocks/>
          </p:cNvSpPr>
          <p:nvPr/>
        </p:nvSpPr>
        <p:spPr>
          <a:xfrm>
            <a:off x="931120" y="1067065"/>
            <a:ext cx="10515600" cy="25706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000" dirty="0">
                <a:latin typeface="Times New Roman" panose="02020603050405020304" pitchFamily="18" charset="0"/>
                <a:cs typeface="Times New Roman" panose="02020603050405020304" pitchFamily="18" charset="0"/>
              </a:rPr>
              <a:t>IL FISCHIETTO DEL VIGILE URBANO </a:t>
            </a:r>
            <a:endParaRPr lang="it-IT" sz="2000" dirty="0"/>
          </a:p>
        </p:txBody>
      </p:sp>
      <p:sp>
        <p:nvSpPr>
          <p:cNvPr id="6" name="Titolo 1">
            <a:extLst>
              <a:ext uri="{FF2B5EF4-FFF2-40B4-BE49-F238E27FC236}">
                <a16:creationId xmlns:a16="http://schemas.microsoft.com/office/drawing/2014/main" id="{098458F1-5AE0-44FB-8C24-0223E6E1C94A}"/>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pic>
        <p:nvPicPr>
          <p:cNvPr id="3074" name="Picture 2" descr="Risultati immagini per IL FISCHIETTO DEL VIGILE">
            <a:extLst>
              <a:ext uri="{FF2B5EF4-FFF2-40B4-BE49-F238E27FC236}">
                <a16:creationId xmlns:a16="http://schemas.microsoft.com/office/drawing/2014/main" id="{0E53A3C1-D8E3-4BCF-83ED-470891FE1F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40487" y="623861"/>
            <a:ext cx="1861107" cy="189332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A3D62C3D-91FB-496C-89B3-B003A3E4C19F}"/>
              </a:ext>
            </a:extLst>
          </p:cNvPr>
          <p:cNvSpPr>
            <a:spLocks noChangeArrowheads="1"/>
          </p:cNvSpPr>
          <p:nvPr/>
        </p:nvSpPr>
        <p:spPr bwMode="auto">
          <a:xfrm>
            <a:off x="3933825" y="2315633"/>
            <a:ext cx="4324350" cy="245407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rgbClr val="222222"/>
                </a:solidFill>
                <a:effectLst/>
                <a:latin typeface="Times New Roman" panose="02020603050405020304" pitchFamily="18" charset="0"/>
              </a:rPr>
              <a:t>Il vigile urbano può anche usare un fischietto per regolare il traffico, emettendo dei </a:t>
            </a:r>
            <a:r>
              <a:rPr kumimoji="0" lang="it-IT" altLang="it-IT" sz="2000" b="1" i="0" u="none" strike="noStrike" cap="none" normalizeH="0" baseline="0" dirty="0">
                <a:ln>
                  <a:noFill/>
                </a:ln>
                <a:solidFill>
                  <a:srgbClr val="222222"/>
                </a:solidFill>
                <a:effectLst/>
                <a:latin typeface="Times New Roman" panose="02020603050405020304" pitchFamily="18" charset="0"/>
              </a:rPr>
              <a:t>Segnali Sonori</a:t>
            </a:r>
            <a:r>
              <a:rPr kumimoji="0" lang="it-IT" altLang="it-IT" sz="2000" b="0" i="0" u="none" strike="noStrike" cap="none" normalizeH="0" baseline="0" dirty="0">
                <a:ln>
                  <a:noFill/>
                </a:ln>
                <a:solidFill>
                  <a:srgbClr val="222222"/>
                </a:solidFill>
                <a:effectLst/>
                <a:latin typeface="Times New Roman" panose="02020603050405020304"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rgbClr val="222222"/>
                </a:solidFill>
                <a:effectLst/>
                <a:latin typeface="Times New Roman" panose="02020603050405020304" pitchFamily="18" charset="0"/>
              </a:rPr>
              <a:t>Un suono prolungato equivale al semaforo rosso (</a:t>
            </a:r>
            <a:r>
              <a:rPr lang="it-IT" altLang="it-IT" sz="2000" b="1" dirty="0">
                <a:solidFill>
                  <a:srgbClr val="D20019"/>
                </a:solidFill>
                <a:latin typeface="Times New Roman" panose="02020603050405020304" pitchFamily="18" charset="0"/>
              </a:rPr>
              <a:t>F</a:t>
            </a:r>
            <a:r>
              <a:rPr kumimoji="0" lang="it-IT" altLang="it-IT" sz="2000" b="1" i="0" u="none" strike="noStrike" cap="none" normalizeH="0" baseline="0" dirty="0">
                <a:ln>
                  <a:noFill/>
                </a:ln>
                <a:solidFill>
                  <a:srgbClr val="D20019"/>
                </a:solidFill>
                <a:effectLst/>
                <a:latin typeface="Times New Roman" panose="02020603050405020304" pitchFamily="18" charset="0"/>
              </a:rPr>
              <a:t>ermi</a:t>
            </a:r>
            <a:r>
              <a:rPr kumimoji="0" lang="it-IT" altLang="it-IT" sz="2000" b="0" i="0" u="none" strike="noStrike" cap="none" normalizeH="0" baseline="0" dirty="0">
                <a:ln>
                  <a:noFill/>
                </a:ln>
                <a:solidFill>
                  <a:srgbClr val="222222"/>
                </a:solidFill>
                <a:effectLst/>
                <a:latin typeface="Times New Roman" panose="02020603050405020304"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2000" b="0" i="0" u="none" strike="noStrike" cap="none" normalizeH="0" baseline="0" dirty="0">
                <a:ln>
                  <a:noFill/>
                </a:ln>
                <a:solidFill>
                  <a:srgbClr val="222222"/>
                </a:solidFill>
                <a:effectLst/>
                <a:latin typeface="Times New Roman" panose="02020603050405020304" pitchFamily="18" charset="0"/>
              </a:rPr>
              <a:t>Due suoni brevi equivalgono al semaforo verde (</a:t>
            </a:r>
            <a:r>
              <a:rPr lang="it-IT" altLang="it-IT" sz="2000" b="1" dirty="0">
                <a:solidFill>
                  <a:srgbClr val="007D30"/>
                </a:solidFill>
                <a:latin typeface="Times New Roman" panose="02020603050405020304" pitchFamily="18" charset="0"/>
              </a:rPr>
              <a:t>V</a:t>
            </a:r>
            <a:r>
              <a:rPr kumimoji="0" lang="it-IT" altLang="it-IT" sz="2000" b="1" i="0" u="none" strike="noStrike" cap="none" normalizeH="0" baseline="0" dirty="0">
                <a:ln>
                  <a:noFill/>
                </a:ln>
                <a:solidFill>
                  <a:srgbClr val="007D30"/>
                </a:solidFill>
                <a:effectLst/>
                <a:latin typeface="Times New Roman" panose="02020603050405020304" pitchFamily="18" charset="0"/>
              </a:rPr>
              <a:t>ia libera</a:t>
            </a:r>
            <a:r>
              <a:rPr kumimoji="0" lang="it-IT" altLang="it-IT" sz="2000" b="0" i="0" u="none" strike="noStrike" cap="none" normalizeH="0" baseline="0" dirty="0">
                <a:ln>
                  <a:noFill/>
                </a:ln>
                <a:solidFill>
                  <a:srgbClr val="222222"/>
                </a:solidFill>
                <a:effectLst/>
                <a:latin typeface="Times New Roman" panose="02020603050405020304"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it-IT" altLang="it-IT" sz="2000" b="1" i="1" u="sng" strike="noStrike" cap="none" normalizeH="0" baseline="0" dirty="0">
              <a:ln>
                <a:noFill/>
              </a:ln>
              <a:solidFill>
                <a:schemeClr val="tx1"/>
              </a:solidFill>
              <a:effectLst/>
              <a:latin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chemeClr val="tx1"/>
              </a:solidFill>
              <a:effectLst/>
              <a:latin typeface="Arial" panose="020B0604020202020204" pitchFamily="34" charset="0"/>
            </a:endParaRPr>
          </a:p>
        </p:txBody>
      </p:sp>
      <p:sp>
        <p:nvSpPr>
          <p:cNvPr id="9" name="Rettangolo 8">
            <a:extLst>
              <a:ext uri="{FF2B5EF4-FFF2-40B4-BE49-F238E27FC236}">
                <a16:creationId xmlns:a16="http://schemas.microsoft.com/office/drawing/2014/main" id="{DE6810DE-1F5B-4860-9F51-B14E43EB5862}"/>
              </a:ext>
            </a:extLst>
          </p:cNvPr>
          <p:cNvSpPr/>
          <p:nvPr/>
        </p:nvSpPr>
        <p:spPr>
          <a:xfrm>
            <a:off x="11353800" y="6006684"/>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25</a:t>
            </a:r>
          </a:p>
        </p:txBody>
      </p:sp>
      <p:sp>
        <p:nvSpPr>
          <p:cNvPr id="11" name="Rettangolo 10">
            <a:extLst>
              <a:ext uri="{FF2B5EF4-FFF2-40B4-BE49-F238E27FC236}">
                <a16:creationId xmlns:a16="http://schemas.microsoft.com/office/drawing/2014/main" id="{384349CD-886D-408F-9276-3A7A9FBA401C}"/>
              </a:ext>
            </a:extLst>
          </p:cNvPr>
          <p:cNvSpPr/>
          <p:nvPr/>
        </p:nvSpPr>
        <p:spPr>
          <a:xfrm>
            <a:off x="3048000" y="573651"/>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12" name="Immagine 11">
            <a:extLst>
              <a:ext uri="{FF2B5EF4-FFF2-40B4-BE49-F238E27FC236}">
                <a16:creationId xmlns:a16="http://schemas.microsoft.com/office/drawing/2014/main" id="{7B5C496D-89B8-48E5-BDC8-9B8BFA436597}"/>
              </a:ext>
            </a:extLst>
          </p:cNvPr>
          <p:cNvPicPr/>
          <p:nvPr/>
        </p:nvPicPr>
        <p:blipFill>
          <a:blip r:embed="rId4"/>
          <a:srcRect/>
          <a:stretch>
            <a:fillRect/>
          </a:stretch>
        </p:blipFill>
        <p:spPr bwMode="auto">
          <a:xfrm>
            <a:off x="624319" y="966610"/>
            <a:ext cx="2999413" cy="4563533"/>
          </a:xfrm>
          <a:prstGeom prst="rect">
            <a:avLst/>
          </a:prstGeom>
          <a:noFill/>
          <a:ln w="9525">
            <a:noFill/>
            <a:miter lim="800000"/>
            <a:headEnd/>
            <a:tailEnd/>
          </a:ln>
        </p:spPr>
      </p:pic>
    </p:spTree>
    <p:extLst>
      <p:ext uri="{BB962C8B-B14F-4D97-AF65-F5344CB8AC3E}">
        <p14:creationId xmlns:p14="http://schemas.microsoft.com/office/powerpoint/2010/main" val="30387046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Risultati immagini per the end">
            <a:extLst>
              <a:ext uri="{FF2B5EF4-FFF2-40B4-BE49-F238E27FC236}">
                <a16:creationId xmlns:a16="http://schemas.microsoft.com/office/drawing/2014/main" id="{93F2BB2B-DB38-49C8-B1D7-69782BAC304A}"/>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19328" y="1603116"/>
            <a:ext cx="3904734" cy="4593604"/>
          </a:xfrm>
          <a:prstGeom prst="rect">
            <a:avLst/>
          </a:prstGeom>
          <a:noFill/>
          <a:ln>
            <a:noFill/>
          </a:ln>
        </p:spPr>
      </p:pic>
      <p:sp>
        <p:nvSpPr>
          <p:cNvPr id="5" name="Titolo 1">
            <a:extLst>
              <a:ext uri="{FF2B5EF4-FFF2-40B4-BE49-F238E27FC236}">
                <a16:creationId xmlns:a16="http://schemas.microsoft.com/office/drawing/2014/main" id="{CA74C0B4-4FD5-42D2-B136-2176B83636E3}"/>
              </a:ext>
            </a:extLst>
          </p:cNvPr>
          <p:cNvSpPr txBox="1">
            <a:spLocks/>
          </p:cNvSpPr>
          <p:nvPr/>
        </p:nvSpPr>
        <p:spPr>
          <a:xfrm>
            <a:off x="838200" y="365126"/>
            <a:ext cx="10515600" cy="3159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25" name="Rettangolo 24">
            <a:extLst>
              <a:ext uri="{FF2B5EF4-FFF2-40B4-BE49-F238E27FC236}">
                <a16:creationId xmlns:a16="http://schemas.microsoft.com/office/drawing/2014/main" id="{C7490AB7-921F-4162-AB73-E645B359A4CD}"/>
              </a:ext>
            </a:extLst>
          </p:cNvPr>
          <p:cNvSpPr/>
          <p:nvPr/>
        </p:nvSpPr>
        <p:spPr>
          <a:xfrm>
            <a:off x="11353800" y="6050707"/>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dirty="0">
              <a:solidFill>
                <a:schemeClr val="tx1"/>
              </a:solidFill>
              <a:latin typeface="Times New Roman" panose="02020603050405020304" pitchFamily="18" charset="0"/>
              <a:cs typeface="Times New Roman" panose="02020603050405020304" pitchFamily="18" charset="0"/>
            </a:endParaRPr>
          </a:p>
        </p:txBody>
      </p:sp>
      <p:sp>
        <p:nvSpPr>
          <p:cNvPr id="24" name="Rettangolo 23">
            <a:extLst>
              <a:ext uri="{FF2B5EF4-FFF2-40B4-BE49-F238E27FC236}">
                <a16:creationId xmlns:a16="http://schemas.microsoft.com/office/drawing/2014/main" id="{080FEC99-F6E3-44F5-9A1D-ABCD8E431A1A}"/>
              </a:ext>
            </a:extLst>
          </p:cNvPr>
          <p:cNvSpPr/>
          <p:nvPr/>
        </p:nvSpPr>
        <p:spPr>
          <a:xfrm>
            <a:off x="3048000" y="55743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27" name="Immagine 26">
            <a:extLst>
              <a:ext uri="{FF2B5EF4-FFF2-40B4-BE49-F238E27FC236}">
                <a16:creationId xmlns:a16="http://schemas.microsoft.com/office/drawing/2014/main" id="{A16D540B-A971-44C3-B7C6-F851205C89FF}"/>
              </a:ext>
            </a:extLst>
          </p:cNvPr>
          <p:cNvPicPr/>
          <p:nvPr/>
        </p:nvPicPr>
        <p:blipFill>
          <a:blip r:embed="rId3"/>
          <a:srcRect/>
          <a:stretch>
            <a:fillRect/>
          </a:stretch>
        </p:blipFill>
        <p:spPr bwMode="auto">
          <a:xfrm>
            <a:off x="10955470" y="6079"/>
            <a:ext cx="1216056" cy="1683993"/>
          </a:xfrm>
          <a:prstGeom prst="rect">
            <a:avLst/>
          </a:prstGeom>
          <a:noFill/>
          <a:ln w="9525">
            <a:noFill/>
            <a:miter lim="800000"/>
            <a:headEnd/>
            <a:tailEnd/>
          </a:ln>
        </p:spPr>
      </p:pic>
      <p:sp>
        <p:nvSpPr>
          <p:cNvPr id="7" name="Rettangolo 6">
            <a:extLst>
              <a:ext uri="{FF2B5EF4-FFF2-40B4-BE49-F238E27FC236}">
                <a16:creationId xmlns:a16="http://schemas.microsoft.com/office/drawing/2014/main" id="{3E893E7E-9E76-47CA-A8B9-8843299B0222}"/>
              </a:ext>
            </a:extLst>
          </p:cNvPr>
          <p:cNvSpPr/>
          <p:nvPr/>
        </p:nvSpPr>
        <p:spPr>
          <a:xfrm>
            <a:off x="11353800" y="6006684"/>
            <a:ext cx="698157" cy="708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a:solidFill>
                  <a:schemeClr val="tx1"/>
                </a:solidFill>
                <a:latin typeface="Times New Roman" panose="02020603050405020304" pitchFamily="18" charset="0"/>
                <a:cs typeface="Times New Roman" panose="02020603050405020304" pitchFamily="18" charset="0"/>
              </a:rPr>
              <a:t>26</a:t>
            </a:r>
          </a:p>
        </p:txBody>
      </p:sp>
    </p:spTree>
    <p:extLst>
      <p:ext uri="{BB962C8B-B14F-4D97-AF65-F5344CB8AC3E}">
        <p14:creationId xmlns:p14="http://schemas.microsoft.com/office/powerpoint/2010/main" val="2497339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64A926-2B43-4724-B8EB-D5D8BA6AEF76}"/>
              </a:ext>
            </a:extLst>
          </p:cNvPr>
          <p:cNvSpPr>
            <a:spLocks noGrp="1"/>
          </p:cNvSpPr>
          <p:nvPr>
            <p:ph type="title"/>
          </p:nvPr>
        </p:nvSpPr>
        <p:spPr>
          <a:xfrm>
            <a:off x="838200" y="185195"/>
            <a:ext cx="10515600" cy="627605"/>
          </a:xfrm>
        </p:spPr>
        <p:txBody>
          <a:bodyPr>
            <a:norm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CE92E4A1-AEF0-4E52-87FE-4A9E301B2FC6}"/>
              </a:ext>
            </a:extLst>
          </p:cNvPr>
          <p:cNvSpPr>
            <a:spLocks noGrp="1"/>
          </p:cNvSpPr>
          <p:nvPr>
            <p:ph idx="1"/>
          </p:nvPr>
        </p:nvSpPr>
        <p:spPr>
          <a:xfrm>
            <a:off x="3793067" y="1336676"/>
            <a:ext cx="7461955" cy="5120569"/>
          </a:xfrm>
        </p:spPr>
        <p:txBody>
          <a:bodyPr>
            <a:normAutofit fontScale="62500" lnSpcReduction="20000"/>
          </a:bodyPr>
          <a:lstStyle/>
          <a:p>
            <a:pPr marL="0" indent="0" algn="ctr">
              <a:buNone/>
            </a:pPr>
            <a:r>
              <a:rPr lang="it-IT" sz="3200" b="1" dirty="0">
                <a:latin typeface="Times New Roman" panose="02020603050405020304" pitchFamily="18" charset="0"/>
                <a:cs typeface="Times New Roman" panose="02020603050405020304" pitchFamily="18" charset="0"/>
              </a:rPr>
              <a:t>IL CODICE DELLA STRADA</a:t>
            </a:r>
          </a:p>
          <a:p>
            <a:pPr marL="0" indent="0" algn="just">
              <a:buNone/>
            </a:pPr>
            <a:r>
              <a:rPr lang="it-IT" sz="3200" dirty="0">
                <a:latin typeface="Times New Roman" panose="02020603050405020304" pitchFamily="18" charset="0"/>
                <a:cs typeface="Times New Roman" panose="02020603050405020304" pitchFamily="18" charset="0"/>
              </a:rPr>
              <a:t>Il Codice della Strada è un insieme di regole predisposte da un’autorità (il Governo italiano) che spingono le persone a usare un unico comportamento - </a:t>
            </a:r>
            <a:r>
              <a:rPr lang="it-IT" sz="3200" b="1" dirty="0">
                <a:latin typeface="Times New Roman" panose="02020603050405020304" pitchFamily="18" charset="0"/>
                <a:cs typeface="Times New Roman" panose="02020603050405020304" pitchFamily="18" charset="0"/>
              </a:rPr>
              <a:t>prudente e rispettoso delle prescrizioni imposte dalla segnaletica stradale - </a:t>
            </a:r>
            <a:r>
              <a:rPr lang="it-IT" sz="3200" dirty="0">
                <a:latin typeface="Times New Roman" panose="02020603050405020304" pitchFamily="18" charset="0"/>
                <a:cs typeface="Times New Roman" panose="02020603050405020304" pitchFamily="18" charset="0"/>
              </a:rPr>
              <a:t>di fronte ad una determinata situazione in cui ci si può trovare quando si circola sulla strada, allo scopo di </a:t>
            </a:r>
            <a:r>
              <a:rPr lang="it-IT" sz="3200" b="1" dirty="0">
                <a:latin typeface="Times New Roman" panose="02020603050405020304" pitchFamily="18" charset="0"/>
                <a:cs typeface="Times New Roman" panose="02020603050405020304" pitchFamily="18" charset="0"/>
              </a:rPr>
              <a:t>assicurare</a:t>
            </a:r>
            <a:r>
              <a:rPr lang="it-IT" sz="3200" dirty="0">
                <a:latin typeface="Times New Roman" panose="02020603050405020304" pitchFamily="18" charset="0"/>
                <a:cs typeface="Times New Roman" panose="02020603050405020304" pitchFamily="18" charset="0"/>
              </a:rPr>
              <a:t> che la circolazione sia sicura per tutti (pedoni, veicoli e animali) e di </a:t>
            </a:r>
            <a:r>
              <a:rPr lang="it-IT" sz="3200" b="1" dirty="0">
                <a:latin typeface="Times New Roman" panose="02020603050405020304" pitchFamily="18" charset="0"/>
                <a:cs typeface="Times New Roman" panose="02020603050405020304" pitchFamily="18" charset="0"/>
              </a:rPr>
              <a:t>evitare</a:t>
            </a:r>
            <a:r>
              <a:rPr lang="it-IT" sz="3200" dirty="0">
                <a:latin typeface="Times New Roman" panose="02020603050405020304" pitchFamily="18" charset="0"/>
                <a:cs typeface="Times New Roman" panose="02020603050405020304" pitchFamily="18" charset="0"/>
              </a:rPr>
              <a:t> che si creino situazioni pericolose.</a:t>
            </a:r>
          </a:p>
          <a:p>
            <a:pPr marL="0" indent="0" algn="just">
              <a:buNone/>
            </a:pPr>
            <a:r>
              <a:rPr lang="it-IT" sz="3200" dirty="0">
                <a:latin typeface="Times New Roman" panose="02020603050405020304" pitchFamily="18" charset="0"/>
                <a:cs typeface="Times New Roman" panose="02020603050405020304" pitchFamily="18" charset="0"/>
              </a:rPr>
              <a:t>Ma non si può rispettare una cosa che non si conosce, dunque eccoci allo scopo di questo corso di educazione stradale.</a:t>
            </a:r>
            <a:endParaRPr lang="it-IT" sz="3200" b="1" dirty="0">
              <a:latin typeface="Times New Roman" panose="02020603050405020304" pitchFamily="18" charset="0"/>
              <a:cs typeface="Times New Roman" panose="02020603050405020304" pitchFamily="18" charset="0"/>
            </a:endParaRPr>
          </a:p>
          <a:p>
            <a:pPr marL="0" indent="0" algn="just">
              <a:buNone/>
            </a:pPr>
            <a:r>
              <a:rPr lang="it-IT" sz="3200" dirty="0">
                <a:latin typeface="Times New Roman" panose="02020603050405020304" pitchFamily="18" charset="0"/>
                <a:cs typeface="Times New Roman" panose="02020603050405020304" pitchFamily="18" charset="0"/>
              </a:rPr>
              <a:t>L'educazione stradale è un percorso di conoscenza che deve portarci all’uso corretto della strada attraverso:</a:t>
            </a:r>
            <a:endParaRPr lang="it-IT" sz="3200" b="1" dirty="0">
              <a:latin typeface="Times New Roman" panose="02020603050405020304" pitchFamily="18" charset="0"/>
              <a:cs typeface="Times New Roman" panose="02020603050405020304" pitchFamily="18" charset="0"/>
            </a:endParaRPr>
          </a:p>
          <a:p>
            <a:pPr marL="0" indent="0" algn="just">
              <a:buNone/>
            </a:pPr>
            <a:r>
              <a:rPr lang="it-IT" sz="3200" dirty="0">
                <a:latin typeface="Times New Roman" panose="02020603050405020304" pitchFamily="18" charset="0"/>
                <a:cs typeface="Times New Roman" panose="02020603050405020304" pitchFamily="18" charset="0"/>
              </a:rPr>
              <a:t>*La conoscenza delle regole del Codice della Strada (quali sono le regole del Codice della Strada);</a:t>
            </a:r>
            <a:endParaRPr lang="it-IT" sz="3200" b="1" dirty="0">
              <a:latin typeface="Times New Roman" panose="02020603050405020304" pitchFamily="18" charset="0"/>
              <a:cs typeface="Times New Roman" panose="02020603050405020304" pitchFamily="18" charset="0"/>
            </a:endParaRPr>
          </a:p>
          <a:p>
            <a:pPr marL="0" indent="0" algn="just">
              <a:buNone/>
            </a:pPr>
            <a:r>
              <a:rPr lang="it-IT" sz="3200" dirty="0">
                <a:latin typeface="Times New Roman" panose="02020603050405020304" pitchFamily="18" charset="0"/>
                <a:cs typeface="Times New Roman" panose="02020603050405020304" pitchFamily="18" charset="0"/>
              </a:rPr>
              <a:t>*La condivisione delle regole del Codice della Strada (essere convinti della validità delle regole contenute nel Codice della Strada);</a:t>
            </a:r>
            <a:endParaRPr lang="it-IT" sz="3200" b="1" dirty="0">
              <a:latin typeface="Times New Roman" panose="02020603050405020304" pitchFamily="18" charset="0"/>
              <a:cs typeface="Times New Roman" panose="02020603050405020304" pitchFamily="18" charset="0"/>
            </a:endParaRPr>
          </a:p>
          <a:p>
            <a:pPr marL="0" indent="0" algn="just">
              <a:buNone/>
            </a:pPr>
            <a:r>
              <a:rPr lang="it-IT" sz="3200" dirty="0">
                <a:latin typeface="Times New Roman" panose="02020603050405020304" pitchFamily="18" charset="0"/>
                <a:cs typeface="Times New Roman" panose="02020603050405020304" pitchFamily="18" charset="0"/>
              </a:rPr>
              <a:t>*Il rispetto delle regole contenute del Codice della Strada (adottare in una data situazione il comportamento indicato nel codice della Strada). 							           3</a:t>
            </a:r>
          </a:p>
          <a:p>
            <a:pPr marL="0" indent="0" algn="just">
              <a:buNone/>
            </a:pPr>
            <a:endParaRPr lang="it-IT" sz="3200" dirty="0">
              <a:latin typeface="Times New Roman" panose="02020603050405020304" pitchFamily="18" charset="0"/>
              <a:cs typeface="Times New Roman" panose="02020603050405020304" pitchFamily="18" charset="0"/>
            </a:endParaRPr>
          </a:p>
          <a:p>
            <a:pPr marL="0" indent="0" algn="r">
              <a:buNone/>
            </a:pPr>
            <a:endParaRPr lang="it-IT" sz="1600" b="1" dirty="0">
              <a:latin typeface="Times New Roman" panose="02020603050405020304" pitchFamily="18" charset="0"/>
              <a:cs typeface="Times New Roman" panose="02020603050405020304" pitchFamily="18" charset="0"/>
            </a:endParaRPr>
          </a:p>
          <a:p>
            <a:endParaRPr lang="it-IT" dirty="0"/>
          </a:p>
        </p:txBody>
      </p:sp>
      <p:pic>
        <p:nvPicPr>
          <p:cNvPr id="4" name="Immagine 3">
            <a:extLst>
              <a:ext uri="{FF2B5EF4-FFF2-40B4-BE49-F238E27FC236}">
                <a16:creationId xmlns:a16="http://schemas.microsoft.com/office/drawing/2014/main" id="{C7A5FD8C-30D8-4518-9A40-FBF6F5E77E2D}"/>
              </a:ext>
            </a:extLst>
          </p:cNvPr>
          <p:cNvPicPr/>
          <p:nvPr/>
        </p:nvPicPr>
        <p:blipFill>
          <a:blip r:embed="rId2"/>
          <a:srcRect/>
          <a:stretch>
            <a:fillRect/>
          </a:stretch>
        </p:blipFill>
        <p:spPr bwMode="auto">
          <a:xfrm>
            <a:off x="544010" y="1147233"/>
            <a:ext cx="3249057"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A8912006-4DA6-490A-95A4-ADB83B8EF771}"/>
              </a:ext>
            </a:extLst>
          </p:cNvPr>
          <p:cNvSpPr/>
          <p:nvPr/>
        </p:nvSpPr>
        <p:spPr>
          <a:xfrm>
            <a:off x="3048000" y="595623"/>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274815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41D51CE-1261-4ED5-AC66-3227293DD5FF}"/>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067C22CE-F33C-4BAE-BF90-CAA85640D03C}"/>
              </a:ext>
            </a:extLst>
          </p:cNvPr>
          <p:cNvSpPr>
            <a:spLocks noGrp="1"/>
          </p:cNvSpPr>
          <p:nvPr>
            <p:ph idx="1"/>
          </p:nvPr>
        </p:nvSpPr>
        <p:spPr>
          <a:xfrm>
            <a:off x="451556" y="1345738"/>
            <a:ext cx="10902244" cy="5032484"/>
          </a:xfrm>
        </p:spPr>
        <p:txBody>
          <a:bodyPr>
            <a:normAutofit fontScale="25000" lnSpcReduction="20000"/>
          </a:bodyPr>
          <a:lstStyle/>
          <a:p>
            <a:pPr marL="0" indent="0" algn="ctr">
              <a:buNone/>
            </a:pPr>
            <a:r>
              <a:rPr lang="it-IT" sz="7600" b="1" dirty="0">
                <a:latin typeface="Times New Roman" panose="02020603050405020304" pitchFamily="18" charset="0"/>
                <a:cs typeface="Times New Roman" panose="02020603050405020304" pitchFamily="18" charset="0"/>
              </a:rPr>
              <a:t>PRINCIPALI DEFINIZIONI </a:t>
            </a:r>
          </a:p>
          <a:p>
            <a:pPr marL="0" indent="0" algn="just">
              <a:buNone/>
            </a:pPr>
            <a:r>
              <a:rPr lang="it-IT" sz="7200" b="1" dirty="0">
                <a:latin typeface="Times New Roman" panose="02020603050405020304" pitchFamily="18" charset="0"/>
                <a:cs typeface="Times New Roman" panose="02020603050405020304" pitchFamily="18" charset="0"/>
              </a:rPr>
              <a:t>STRADA</a:t>
            </a:r>
            <a:r>
              <a:rPr lang="it-IT" sz="7200" dirty="0">
                <a:latin typeface="Times New Roman" panose="02020603050405020304" pitchFamily="18" charset="0"/>
                <a:cs typeface="Times New Roman" panose="02020603050405020304" pitchFamily="18" charset="0"/>
              </a:rPr>
              <a:t>: è lo spazio destinato alla circolazione di pedoni, veicoli e animali.</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dirty="0">
                <a:latin typeface="Times New Roman" panose="02020603050405020304" pitchFamily="18" charset="0"/>
                <a:cs typeface="Times New Roman" panose="02020603050405020304" pitchFamily="18" charset="0"/>
              </a:rPr>
              <a:t>La strada è composta da diverse parti, vediamo le principali:</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MARCIAPIEDE</a:t>
            </a:r>
            <a:r>
              <a:rPr lang="it-IT" sz="7200" dirty="0">
                <a:latin typeface="Times New Roman" panose="02020603050405020304" pitchFamily="18" charset="0"/>
                <a:cs typeface="Times New Roman" panose="02020603050405020304" pitchFamily="18" charset="0"/>
              </a:rPr>
              <a:t>: parte della strada destinata ai pedoni (può essere rialzata, delimitata e/o protetta).</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CARREGGIATA</a:t>
            </a:r>
            <a:r>
              <a:rPr lang="it-IT" sz="7200" dirty="0">
                <a:latin typeface="Times New Roman" panose="02020603050405020304" pitchFamily="18" charset="0"/>
                <a:cs typeface="Times New Roman" panose="02020603050405020304" pitchFamily="18" charset="0"/>
              </a:rPr>
              <a:t>: parte della strada destinata ai veicoli (può essere a una o più corsie e viene delimitata da strisce di margine).</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CORSIA</a:t>
            </a:r>
            <a:r>
              <a:rPr lang="it-IT" sz="7200" dirty="0">
                <a:latin typeface="Times New Roman" panose="02020603050405020304" pitchFamily="18" charset="0"/>
                <a:cs typeface="Times New Roman" panose="02020603050405020304" pitchFamily="18" charset="0"/>
              </a:rPr>
              <a:t>: parte della strada destinata al transito di una sola fila di veicoli.</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BANCHINA</a:t>
            </a:r>
            <a:r>
              <a:rPr lang="it-IT" sz="7200" dirty="0">
                <a:latin typeface="Times New Roman" panose="02020603050405020304" pitchFamily="18" charset="0"/>
                <a:cs typeface="Times New Roman" panose="02020603050405020304" pitchFamily="18" charset="0"/>
              </a:rPr>
              <a:t>: parte della strada compresa tra il margine della carreggiata e il bordo del marciapiede, dello spartitraffico, della cunetta, della scarpata, ecc. (serve fondamentalmente quale zona di sicurezza</a:t>
            </a:r>
            <a:r>
              <a:rPr lang="it-IT" sz="7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it-IT" sz="7200" dirty="0">
                <a:latin typeface="Times New Roman" panose="02020603050405020304" pitchFamily="18" charset="0"/>
                <a:cs typeface="Times New Roman" panose="02020603050405020304" pitchFamily="18" charset="0"/>
              </a:rPr>
              <a:t>per il transito dei pedoni e per soste di emergenza dei veicoli).</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INTERSEZIONE STRADALE o INCROCIO</a:t>
            </a:r>
            <a:r>
              <a:rPr lang="it-IT" sz="7200" dirty="0">
                <a:latin typeface="Times New Roman" panose="02020603050405020304" pitchFamily="18" charset="0"/>
                <a:cs typeface="Times New Roman" panose="02020603050405020304" pitchFamily="18" charset="0"/>
              </a:rPr>
              <a:t>: parte della strada dove si intersecano due o più strade.</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ATTRAVERSAMENTO PEDONALE</a:t>
            </a:r>
            <a:r>
              <a:rPr lang="it-IT" sz="7200" dirty="0">
                <a:latin typeface="Times New Roman" panose="02020603050405020304" pitchFamily="18" charset="0"/>
                <a:cs typeface="Times New Roman" panose="02020603050405020304" pitchFamily="18" charset="0"/>
              </a:rPr>
              <a:t>: parte della strada opportunamente segnalata che i pedoni devono utilizzare per passare da un lato all’altro della strada e sulla quale hanno la precedenza sui veicoli.</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CIRCOLAZIONE</a:t>
            </a:r>
            <a:r>
              <a:rPr lang="it-IT" sz="7200" dirty="0">
                <a:latin typeface="Times New Roman" panose="02020603050405020304" pitchFamily="18" charset="0"/>
                <a:cs typeface="Times New Roman" panose="02020603050405020304" pitchFamily="18" charset="0"/>
              </a:rPr>
              <a:t>: è il movimento, la fermata e la sosta dei pedoni, dei veicoli e degli animali sulla strada.</a:t>
            </a:r>
          </a:p>
          <a:p>
            <a:pPr marL="0" indent="0" algn="just">
              <a:buNone/>
            </a:pPr>
            <a:r>
              <a:rPr lang="it-IT" sz="7200" b="1" dirty="0">
                <a:latin typeface="Times New Roman" panose="02020603050405020304" pitchFamily="18" charset="0"/>
                <a:cs typeface="Times New Roman" panose="02020603050405020304" pitchFamily="18" charset="0"/>
              </a:rPr>
              <a:t>UTENTI DELLA STRADA</a:t>
            </a:r>
            <a:r>
              <a:rPr lang="it-IT" sz="7200" dirty="0">
                <a:latin typeface="Times New Roman" panose="02020603050405020304" pitchFamily="18" charset="0"/>
                <a:cs typeface="Times New Roman" panose="02020603050405020304" pitchFamily="18" charset="0"/>
              </a:rPr>
              <a:t>: sono gli oggetti (veicoli) e i soggetti (pedoni e animali) che circolano sulla strada.</a:t>
            </a:r>
            <a:endParaRPr lang="it-IT" sz="7200" b="1" dirty="0">
              <a:latin typeface="Times New Roman" panose="02020603050405020304" pitchFamily="18" charset="0"/>
              <a:cs typeface="Times New Roman" panose="02020603050405020304" pitchFamily="18" charset="0"/>
            </a:endParaRPr>
          </a:p>
          <a:p>
            <a:pPr marL="0" indent="0" algn="just">
              <a:buNone/>
            </a:pPr>
            <a:r>
              <a:rPr lang="it-IT" sz="7200" b="1" dirty="0">
                <a:latin typeface="Times New Roman" panose="02020603050405020304" pitchFamily="18" charset="0"/>
                <a:cs typeface="Times New Roman" panose="02020603050405020304" pitchFamily="18" charset="0"/>
              </a:rPr>
              <a:t>SEGNALETICA STRADALE</a:t>
            </a:r>
            <a:r>
              <a:rPr lang="it-IT" sz="7200" dirty="0">
                <a:latin typeface="Times New Roman" panose="02020603050405020304" pitchFamily="18" charset="0"/>
                <a:cs typeface="Times New Roman" panose="02020603050405020304" pitchFamily="18" charset="0"/>
              </a:rPr>
              <a:t>: è l’insieme degli strumenti (strisce e scritte, cartelli, segnali manuali, segnali luminosi), che rappresentano le regole della strada e stabiliscono i comportamenti che devono adottare i conducenti dei veicoli e i pedoni per circolare in sicurezza su di essa.                                                                                             4</a:t>
            </a:r>
          </a:p>
          <a:p>
            <a:endParaRPr lang="it-IT" dirty="0"/>
          </a:p>
        </p:txBody>
      </p:sp>
      <p:sp>
        <p:nvSpPr>
          <p:cNvPr id="6" name="Freccia in giù 5">
            <a:extLst>
              <a:ext uri="{FF2B5EF4-FFF2-40B4-BE49-F238E27FC236}">
                <a16:creationId xmlns:a16="http://schemas.microsoft.com/office/drawing/2014/main" id="{509B619C-E5E5-4B99-99C7-3D40757F5543}"/>
              </a:ext>
            </a:extLst>
          </p:cNvPr>
          <p:cNvSpPr/>
          <p:nvPr/>
        </p:nvSpPr>
        <p:spPr>
          <a:xfrm rot="5400000">
            <a:off x="8067879" y="881472"/>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in giù 6">
            <a:extLst>
              <a:ext uri="{FF2B5EF4-FFF2-40B4-BE49-F238E27FC236}">
                <a16:creationId xmlns:a16="http://schemas.microsoft.com/office/drawing/2014/main" id="{B1CE6E2C-BBF6-4BEB-A43D-60CA5F439BB8}"/>
              </a:ext>
            </a:extLst>
          </p:cNvPr>
          <p:cNvSpPr/>
          <p:nvPr/>
        </p:nvSpPr>
        <p:spPr>
          <a:xfrm rot="16200000">
            <a:off x="3294888" y="856534"/>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id="{BDECEFBA-4E41-4573-8DFC-0C0103ADA8FA}"/>
              </a:ext>
            </a:extLst>
          </p:cNvPr>
          <p:cNvSpPr/>
          <p:nvPr/>
        </p:nvSpPr>
        <p:spPr>
          <a:xfrm>
            <a:off x="3048000" y="603619"/>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8" name="Immagine 7">
            <a:extLst>
              <a:ext uri="{FF2B5EF4-FFF2-40B4-BE49-F238E27FC236}">
                <a16:creationId xmlns:a16="http://schemas.microsoft.com/office/drawing/2014/main" id="{EADAFF78-39BA-488A-A731-E5174BD0CCE2}"/>
              </a:ext>
            </a:extLst>
          </p:cNvPr>
          <p:cNvPicPr/>
          <p:nvPr/>
        </p:nvPicPr>
        <p:blipFill>
          <a:blip r:embed="rId2"/>
          <a:srcRect/>
          <a:stretch>
            <a:fillRect/>
          </a:stretch>
        </p:blipFill>
        <p:spPr bwMode="auto">
          <a:xfrm>
            <a:off x="10975944" y="0"/>
            <a:ext cx="1216056" cy="1683993"/>
          </a:xfrm>
          <a:prstGeom prst="rect">
            <a:avLst/>
          </a:prstGeom>
          <a:noFill/>
          <a:ln w="9525">
            <a:noFill/>
            <a:miter lim="800000"/>
            <a:headEnd/>
            <a:tailEnd/>
          </a:ln>
        </p:spPr>
      </p:pic>
    </p:spTree>
    <p:extLst>
      <p:ext uri="{BB962C8B-B14F-4D97-AF65-F5344CB8AC3E}">
        <p14:creationId xmlns:p14="http://schemas.microsoft.com/office/powerpoint/2010/main" val="544384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B3ACF8-4BCF-4233-B18C-FB840B6410FA}"/>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A4BD920D-4C47-4817-8663-AE929EB71948}"/>
              </a:ext>
            </a:extLst>
          </p:cNvPr>
          <p:cNvSpPr>
            <a:spLocks noGrp="1"/>
          </p:cNvSpPr>
          <p:nvPr>
            <p:ph idx="1"/>
          </p:nvPr>
        </p:nvSpPr>
        <p:spPr>
          <a:xfrm>
            <a:off x="3769917" y="1275645"/>
            <a:ext cx="7583883" cy="5328355"/>
          </a:xfrm>
        </p:spPr>
        <p:txBody>
          <a:bodyPr>
            <a:normAutofit fontScale="25000" lnSpcReduction="20000"/>
          </a:bodyPr>
          <a:lstStyle/>
          <a:p>
            <a:pPr marL="0" indent="0" algn="ctr">
              <a:buNone/>
            </a:pPr>
            <a:r>
              <a:rPr lang="it-IT" sz="8000" b="1" dirty="0">
                <a:latin typeface="Times New Roman" panose="02020603050405020304" pitchFamily="18" charset="0"/>
                <a:cs typeface="Times New Roman" panose="02020603050405020304" pitchFamily="18" charset="0"/>
              </a:rPr>
              <a:t>GRADI DI IMPORTANZA DELLA SEGNALETICA STRADALE</a:t>
            </a:r>
            <a:endParaRPr lang="it-IT" sz="8000" dirty="0">
              <a:latin typeface="Times New Roman" panose="02020603050405020304" pitchFamily="18" charset="0"/>
              <a:cs typeface="Times New Roman" panose="02020603050405020304" pitchFamily="18" charset="0"/>
            </a:endParaRPr>
          </a:p>
          <a:p>
            <a:pPr marL="0" lvl="0" indent="0" algn="just">
              <a:buNone/>
            </a:pPr>
            <a:r>
              <a:rPr lang="it-IT" sz="8000" dirty="0">
                <a:latin typeface="Times New Roman" panose="02020603050405020304" pitchFamily="18" charset="0"/>
                <a:cs typeface="Times New Roman" panose="02020603050405020304" pitchFamily="18" charset="0"/>
              </a:rPr>
              <a:t>1. segnali degli agenti del traffico</a:t>
            </a:r>
          </a:p>
          <a:p>
            <a:pPr marL="0" lvl="0" indent="0" algn="just">
              <a:buNone/>
            </a:pPr>
            <a:r>
              <a:rPr lang="it-IT" sz="8000" dirty="0">
                <a:latin typeface="Times New Roman" panose="02020603050405020304" pitchFamily="18" charset="0"/>
                <a:cs typeface="Times New Roman" panose="02020603050405020304" pitchFamily="18" charset="0"/>
              </a:rPr>
              <a:t>2. segnali luminosi</a:t>
            </a:r>
          </a:p>
          <a:p>
            <a:pPr marL="0" lvl="0" indent="0" algn="just">
              <a:buNone/>
            </a:pPr>
            <a:r>
              <a:rPr lang="it-IT" sz="8000" dirty="0">
                <a:latin typeface="Times New Roman" panose="02020603050405020304" pitchFamily="18" charset="0"/>
                <a:cs typeface="Times New Roman" panose="02020603050405020304" pitchFamily="18" charset="0"/>
              </a:rPr>
              <a:t>3. segnali verticali</a:t>
            </a:r>
          </a:p>
          <a:p>
            <a:pPr marL="0" lvl="0" indent="0" algn="just">
              <a:buNone/>
            </a:pPr>
            <a:r>
              <a:rPr lang="it-IT" sz="8000" dirty="0">
                <a:latin typeface="Times New Roman" panose="02020603050405020304" pitchFamily="18" charset="0"/>
                <a:cs typeface="Times New Roman" panose="02020603050405020304" pitchFamily="18" charset="0"/>
              </a:rPr>
              <a:t>4. segnali orizzontali</a:t>
            </a:r>
          </a:p>
          <a:p>
            <a:endParaRPr lang="it-IT" sz="5000" b="1" dirty="0">
              <a:latin typeface="Times New Roman" panose="02020603050405020304" pitchFamily="18" charset="0"/>
              <a:cs typeface="Times New Roman" panose="02020603050405020304" pitchFamily="18" charset="0"/>
            </a:endParaRPr>
          </a:p>
          <a:p>
            <a:pPr marL="0" indent="0" algn="ctr">
              <a:buNone/>
            </a:pPr>
            <a:r>
              <a:rPr lang="it-IT" sz="8000" b="1" dirty="0">
                <a:latin typeface="Times New Roman" panose="02020603050405020304" pitchFamily="18" charset="0"/>
                <a:cs typeface="Times New Roman" panose="02020603050405020304" pitchFamily="18" charset="0"/>
              </a:rPr>
              <a:t>GLI UTENTI DELLA STRADA </a:t>
            </a:r>
          </a:p>
          <a:p>
            <a:pPr algn="just"/>
            <a:r>
              <a:rPr lang="it-IT" sz="8000" dirty="0">
                <a:latin typeface="Times New Roman" panose="02020603050405020304" pitchFamily="18" charset="0"/>
                <a:cs typeface="Times New Roman" panose="02020603050405020304" pitchFamily="18" charset="0"/>
              </a:rPr>
              <a:t>I PEDONI sono le persone che circolano sulla strada e che si muovono senza utilizzare mezzi meccanici. Sono considerate pedoni anche le persone disabili che si muovono con la carrozzina.</a:t>
            </a:r>
            <a:endParaRPr lang="it-IT" sz="8000" b="1" dirty="0">
              <a:latin typeface="Times New Roman" panose="02020603050405020304" pitchFamily="18" charset="0"/>
              <a:cs typeface="Times New Roman" panose="02020603050405020304" pitchFamily="18" charset="0"/>
            </a:endParaRPr>
          </a:p>
          <a:p>
            <a:pPr algn="just"/>
            <a:r>
              <a:rPr lang="it-IT" sz="8000" dirty="0">
                <a:latin typeface="Times New Roman" panose="02020603050405020304" pitchFamily="18" charset="0"/>
                <a:cs typeface="Times New Roman" panose="02020603050405020304" pitchFamily="18" charset="0"/>
              </a:rPr>
              <a:t>GLI ANIMALI sono gli animali domestici (ad es. i gatti o i cani), gli animali selvatici (ad es. caprioli e cervi), le greggi (ad es. le pecore), ecc.</a:t>
            </a:r>
            <a:endParaRPr lang="it-IT" sz="8000" b="1" dirty="0">
              <a:latin typeface="Times New Roman" panose="02020603050405020304" pitchFamily="18" charset="0"/>
              <a:cs typeface="Times New Roman" panose="02020603050405020304" pitchFamily="18" charset="0"/>
            </a:endParaRPr>
          </a:p>
          <a:p>
            <a:pPr algn="just"/>
            <a:r>
              <a:rPr lang="it-IT" sz="8000" dirty="0">
                <a:latin typeface="Times New Roman" panose="02020603050405020304" pitchFamily="18" charset="0"/>
                <a:cs typeface="Times New Roman" panose="02020603050405020304" pitchFamily="18" charset="0"/>
              </a:rPr>
              <a:t>I VEICOLI sono i mezzi che siamo abituati a veder circolare sulla strada guidati dall’uomo. Fanno eccezione quelle usate dai bambini e dai disabili, anche se motorizzate, purché le loro caratteristiche non superino i limiti stabiliti dal regolamento di attuazione del codice della strada.                                                                                                                       							             5</a:t>
            </a:r>
            <a:endParaRPr lang="it-IT" sz="4000" dirty="0">
              <a:latin typeface="Times New Roman" panose="02020603050405020304" pitchFamily="18" charset="0"/>
              <a:cs typeface="Times New Roman" panose="02020603050405020304" pitchFamily="18" charset="0"/>
            </a:endParaRPr>
          </a:p>
          <a:p>
            <a:endParaRPr lang="it-IT" sz="1000" dirty="0">
              <a:latin typeface="Times New Roman" panose="02020603050405020304" pitchFamily="18" charset="0"/>
              <a:cs typeface="Times New Roman" panose="02020603050405020304" pitchFamily="18" charset="0"/>
            </a:endParaRPr>
          </a:p>
          <a:p>
            <a:endParaRPr lang="it-IT" sz="4000" b="1" dirty="0">
              <a:latin typeface="Times New Roman" panose="02020603050405020304" pitchFamily="18" charset="0"/>
              <a:cs typeface="Times New Roman" panose="02020603050405020304" pitchFamily="18" charset="0"/>
            </a:endParaRPr>
          </a:p>
          <a:p>
            <a:endParaRPr lang="it-IT" dirty="0"/>
          </a:p>
        </p:txBody>
      </p:sp>
      <p:pic>
        <p:nvPicPr>
          <p:cNvPr id="4" name="Immagine 3">
            <a:extLst>
              <a:ext uri="{FF2B5EF4-FFF2-40B4-BE49-F238E27FC236}">
                <a16:creationId xmlns:a16="http://schemas.microsoft.com/office/drawing/2014/main" id="{E584D59C-A144-4D5A-9BF7-DCA0161CFB67}"/>
              </a:ext>
            </a:extLst>
          </p:cNvPr>
          <p:cNvPicPr/>
          <p:nvPr/>
        </p:nvPicPr>
        <p:blipFill>
          <a:blip r:embed="rId2"/>
          <a:srcRect/>
          <a:stretch>
            <a:fillRect/>
          </a:stretch>
        </p:blipFill>
        <p:spPr bwMode="auto">
          <a:xfrm>
            <a:off x="520860" y="1172104"/>
            <a:ext cx="3249057"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EC87AC0E-48FD-4F40-AA6D-848AF92F95ED}"/>
              </a:ext>
            </a:extLst>
          </p:cNvPr>
          <p:cNvSpPr/>
          <p:nvPr/>
        </p:nvSpPr>
        <p:spPr>
          <a:xfrm>
            <a:off x="3048000" y="62931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535716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5268835-003D-403E-A416-5FE1DE714DA8}"/>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71C38014-B4FA-4DBE-9B45-781452FB18DE}"/>
              </a:ext>
            </a:extLst>
          </p:cNvPr>
          <p:cNvSpPr>
            <a:spLocks noGrp="1"/>
          </p:cNvSpPr>
          <p:nvPr>
            <p:ph idx="1"/>
          </p:nvPr>
        </p:nvSpPr>
        <p:spPr>
          <a:xfrm>
            <a:off x="3492709" y="1147233"/>
            <a:ext cx="7944555" cy="5659497"/>
          </a:xfrm>
        </p:spPr>
        <p:txBody>
          <a:bodyPr>
            <a:normAutofit fontScale="25000" lnSpcReduction="20000"/>
          </a:bodyPr>
          <a:lstStyle/>
          <a:p>
            <a:pPr marL="0" indent="0" algn="ctr">
              <a:buNone/>
            </a:pPr>
            <a:r>
              <a:rPr lang="it-IT" sz="7200" b="1" dirty="0">
                <a:latin typeface="Times New Roman" panose="02020603050405020304" pitchFamily="18" charset="0"/>
                <a:cs typeface="Times New Roman" panose="02020603050405020304" pitchFamily="18" charset="0"/>
              </a:rPr>
              <a:t>IL PEDONE</a:t>
            </a:r>
            <a:endParaRPr lang="it-IT" sz="7200" dirty="0">
              <a:latin typeface="Times New Roman" panose="02020603050405020304" pitchFamily="18" charset="0"/>
              <a:cs typeface="Times New Roman" panose="02020603050405020304" pitchFamily="18" charset="0"/>
            </a:endParaRPr>
          </a:p>
          <a:p>
            <a:pPr marL="0" indent="0" algn="just">
              <a:buNone/>
            </a:pPr>
            <a:r>
              <a:rPr lang="it-IT" sz="7200" dirty="0">
                <a:latin typeface="Times New Roman" panose="02020603050405020304" pitchFamily="18" charset="0"/>
                <a:cs typeface="Times New Roman" panose="02020603050405020304" pitchFamily="18" charset="0"/>
              </a:rPr>
              <a:t>Il pedone è un utente della strada che durante la circolazione, cioè quando si sposta sulla strada, deve rispettare le regole sia per la sua sicurezza che per quella degli altri.</a:t>
            </a:r>
          </a:p>
          <a:p>
            <a:pPr marL="0" indent="0" algn="just">
              <a:buNone/>
            </a:pPr>
            <a:r>
              <a:rPr lang="it-IT" sz="7200" b="1" dirty="0">
                <a:latin typeface="Times New Roman" panose="02020603050405020304" pitchFamily="18" charset="0"/>
                <a:cs typeface="Times New Roman" panose="02020603050405020304" pitchFamily="18" charset="0"/>
              </a:rPr>
              <a:t>Esempi di comportamento corretto del pedone:</a:t>
            </a:r>
          </a:p>
          <a:p>
            <a:pPr lvl="0" algn="just"/>
            <a:r>
              <a:rPr lang="it-IT" sz="7200" dirty="0">
                <a:latin typeface="Times New Roman" panose="02020603050405020304" pitchFamily="18" charset="0"/>
                <a:cs typeface="Times New Roman" panose="02020603050405020304" pitchFamily="18" charset="0"/>
              </a:rPr>
              <a:t>deve circolare nelle aree a lui riservate: marciapiedi, viali, banchine</a:t>
            </a:r>
          </a:p>
          <a:p>
            <a:pPr lvl="0" algn="just"/>
            <a:r>
              <a:rPr lang="it-IT" sz="7200" dirty="0">
                <a:latin typeface="Times New Roman" panose="02020603050405020304" pitchFamily="18" charset="0"/>
                <a:cs typeface="Times New Roman" panose="02020603050405020304" pitchFamily="18" charset="0"/>
              </a:rPr>
              <a:t>dove non esistono degli spazi riservati, deve camminare sulla carreggiata in senso opposto rispetto a quello di marcia dei veicoli</a:t>
            </a:r>
          </a:p>
          <a:p>
            <a:pPr lvl="0" algn="just"/>
            <a:r>
              <a:rPr lang="it-IT" sz="7200" dirty="0">
                <a:latin typeface="Times New Roman" panose="02020603050405020304" pitchFamily="18" charset="0"/>
                <a:cs typeface="Times New Roman" panose="02020603050405020304" pitchFamily="18" charset="0"/>
              </a:rPr>
              <a:t>deve procedere in fila indiana se in gruppo</a:t>
            </a:r>
          </a:p>
          <a:p>
            <a:pPr lvl="0" algn="just"/>
            <a:r>
              <a:rPr lang="it-IT" sz="7200" dirty="0">
                <a:latin typeface="Times New Roman" panose="02020603050405020304" pitchFamily="18" charset="0"/>
                <a:cs typeface="Times New Roman" panose="02020603050405020304" pitchFamily="18" charset="0"/>
              </a:rPr>
              <a:t>non deve ascoltare la musica nelle cuffie mentre si sta spostando a piedi sulla strada</a:t>
            </a:r>
          </a:p>
          <a:p>
            <a:pPr lvl="0" algn="just"/>
            <a:r>
              <a:rPr lang="it-IT" sz="7200" dirty="0">
                <a:latin typeface="Times New Roman" panose="02020603050405020304" pitchFamily="18" charset="0"/>
                <a:cs typeface="Times New Roman" panose="02020603050405020304" pitchFamily="18" charset="0"/>
              </a:rPr>
              <a:t>non deve sporcare la strada </a:t>
            </a:r>
          </a:p>
          <a:p>
            <a:pPr marL="0" lvl="0" indent="0" algn="just">
              <a:buNone/>
            </a:pPr>
            <a:r>
              <a:rPr lang="it-IT" sz="7200" b="1" dirty="0">
                <a:latin typeface="Times New Roman" panose="02020603050405020304" pitchFamily="18" charset="0"/>
                <a:cs typeface="Times New Roman" panose="02020603050405020304" pitchFamily="18" charset="0"/>
              </a:rPr>
              <a:t>Il pedone prima di attraversare la strada:</a:t>
            </a:r>
          </a:p>
          <a:p>
            <a:pPr lvl="0" algn="just"/>
            <a:r>
              <a:rPr lang="it-IT" sz="7200" dirty="0">
                <a:latin typeface="Times New Roman" panose="02020603050405020304" pitchFamily="18" charset="0"/>
                <a:cs typeface="Times New Roman" panose="02020603050405020304" pitchFamily="18" charset="0"/>
              </a:rPr>
              <a:t>se c’è il semaforo deve aspettare la luce verde e guardare sempre a destra e a sinistra</a:t>
            </a:r>
          </a:p>
          <a:p>
            <a:pPr lvl="0" algn="just"/>
            <a:r>
              <a:rPr lang="it-IT" sz="7200" dirty="0">
                <a:latin typeface="Times New Roman" panose="02020603050405020304" pitchFamily="18" charset="0"/>
                <a:cs typeface="Times New Roman" panose="02020603050405020304" pitchFamily="18" charset="0"/>
              </a:rPr>
              <a:t>se ci sono le strisce pedonali deve usarle, perché solo su di esse ha la precedenza sui veicoli, ma deve fare comunque attenzione, guardando a destra e a sinistra prima di attraversare e farlo solo quando da entrambi i sensi di marcia non provengono veicoli</a:t>
            </a:r>
          </a:p>
          <a:p>
            <a:pPr lvl="0" algn="just"/>
            <a:r>
              <a:rPr lang="it-IT" sz="7200" dirty="0">
                <a:latin typeface="Times New Roman" panose="02020603050405020304" pitchFamily="18" charset="0"/>
                <a:cs typeface="Times New Roman" panose="02020603050405020304" pitchFamily="18" charset="0"/>
              </a:rPr>
              <a:t>non deve mai attraversare vicino ad una curva</a:t>
            </a:r>
          </a:p>
          <a:p>
            <a:pPr lvl="0" algn="just"/>
            <a:r>
              <a:rPr lang="it-IT" sz="7200" dirty="0">
                <a:latin typeface="Times New Roman" panose="02020603050405020304" pitchFamily="18" charset="0"/>
                <a:cs typeface="Times New Roman" panose="02020603050405020304" pitchFamily="18" charset="0"/>
              </a:rPr>
              <a:t>non deve correre quando attraversa la strada                                                           6</a:t>
            </a:r>
            <a:endParaRPr lang="it-IT" sz="3600" dirty="0">
              <a:latin typeface="Times New Roman" panose="02020603050405020304" pitchFamily="18" charset="0"/>
              <a:cs typeface="Times New Roman" panose="02020603050405020304" pitchFamily="18" charset="0"/>
            </a:endParaRPr>
          </a:p>
          <a:p>
            <a:pPr algn="ctr"/>
            <a:endParaRPr lang="it-IT" dirty="0"/>
          </a:p>
        </p:txBody>
      </p:sp>
      <p:pic>
        <p:nvPicPr>
          <p:cNvPr id="4" name="Immagine 3">
            <a:extLst>
              <a:ext uri="{FF2B5EF4-FFF2-40B4-BE49-F238E27FC236}">
                <a16:creationId xmlns:a16="http://schemas.microsoft.com/office/drawing/2014/main" id="{15246293-18E5-48D7-B9B0-641FBBFC68A6}"/>
              </a:ext>
            </a:extLst>
          </p:cNvPr>
          <p:cNvPicPr/>
          <p:nvPr/>
        </p:nvPicPr>
        <p:blipFill>
          <a:blip r:embed="rId2"/>
          <a:srcRect/>
          <a:stretch>
            <a:fillRect/>
          </a:stretch>
        </p:blipFill>
        <p:spPr bwMode="auto">
          <a:xfrm>
            <a:off x="389744" y="1147233"/>
            <a:ext cx="3102965" cy="4563533"/>
          </a:xfrm>
          <a:prstGeom prst="rect">
            <a:avLst/>
          </a:prstGeom>
          <a:noFill/>
          <a:ln w="9525">
            <a:noFill/>
            <a:miter lim="800000"/>
            <a:headEnd/>
            <a:tailEnd/>
          </a:ln>
        </p:spPr>
      </p:pic>
      <p:sp>
        <p:nvSpPr>
          <p:cNvPr id="5" name="Rettangolo 4">
            <a:extLst>
              <a:ext uri="{FF2B5EF4-FFF2-40B4-BE49-F238E27FC236}">
                <a16:creationId xmlns:a16="http://schemas.microsoft.com/office/drawing/2014/main" id="{142FF192-D7ED-40DB-B72C-FF0954165B7C}"/>
              </a:ext>
            </a:extLst>
          </p:cNvPr>
          <p:cNvSpPr/>
          <p:nvPr/>
        </p:nvSpPr>
        <p:spPr>
          <a:xfrm>
            <a:off x="3048000" y="605964"/>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526213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4A9419-97F2-4AF1-BEBE-CF45511E1AE4}"/>
              </a:ext>
            </a:extLst>
          </p:cNvPr>
          <p:cNvSpPr>
            <a:spLocks noGrp="1"/>
          </p:cNvSpPr>
          <p:nvPr>
            <p:ph type="title"/>
          </p:nvPr>
        </p:nvSpPr>
        <p:spPr>
          <a:xfrm>
            <a:off x="838200" y="365126"/>
            <a:ext cx="10515600" cy="315912"/>
          </a:xfrm>
        </p:spPr>
        <p:txBody>
          <a:bodyPr>
            <a:noAutofit/>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57924641-2CD7-4DFD-991C-40663CCAB926}"/>
              </a:ext>
            </a:extLst>
          </p:cNvPr>
          <p:cNvSpPr>
            <a:spLocks noGrp="1"/>
          </p:cNvSpPr>
          <p:nvPr>
            <p:ph idx="1"/>
          </p:nvPr>
        </p:nvSpPr>
        <p:spPr>
          <a:xfrm>
            <a:off x="838200" y="1277034"/>
            <a:ext cx="10416822" cy="5352874"/>
          </a:xfrm>
        </p:spPr>
        <p:txBody>
          <a:bodyPr>
            <a:normAutofit fontScale="62500" lnSpcReduction="20000"/>
          </a:bodyPr>
          <a:lstStyle/>
          <a:p>
            <a:pPr marL="0" indent="0" algn="ctr">
              <a:buNone/>
            </a:pPr>
            <a:r>
              <a:rPr lang="it-IT" sz="3200" b="1" dirty="0">
                <a:latin typeface="Times New Roman" panose="02020603050405020304" pitchFamily="18" charset="0"/>
                <a:cs typeface="Times New Roman" panose="02020603050405020304" pitchFamily="18" charset="0"/>
              </a:rPr>
              <a:t>IL PASSEGGERO IN AUTO</a:t>
            </a:r>
          </a:p>
          <a:p>
            <a:pPr marL="0" indent="0" algn="ctr">
              <a:buNone/>
            </a:pPr>
            <a:endParaRPr lang="it-IT" sz="3200" dirty="0">
              <a:latin typeface="Times New Roman" panose="02020603050405020304" pitchFamily="18" charset="0"/>
              <a:cs typeface="Times New Roman" panose="02020603050405020304" pitchFamily="18" charset="0"/>
            </a:endParaRPr>
          </a:p>
          <a:p>
            <a:pPr marL="0" indent="0" algn="just">
              <a:buNone/>
            </a:pPr>
            <a:r>
              <a:rPr lang="it-IT" sz="3200" dirty="0">
                <a:latin typeface="Times New Roman" panose="02020603050405020304" pitchFamily="18" charset="0"/>
                <a:cs typeface="Times New Roman" panose="02020603050405020304" pitchFamily="18" charset="0"/>
              </a:rPr>
              <a:t>Quando il pedone viene trasportato su un veicolo diventa un passeggero e con il suo comportamento all’interno del veicolo può incidere sulla sua sicurezza, su quella del conducente, su quella degli altri eventuali passeggeri trasportati e sugli altri utenti della strada.</a:t>
            </a:r>
          </a:p>
          <a:p>
            <a:pPr marL="0" indent="0" algn="just">
              <a:buNone/>
            </a:pPr>
            <a:r>
              <a:rPr lang="it-IT" sz="3200" dirty="0">
                <a:latin typeface="Times New Roman" panose="02020603050405020304" pitchFamily="18" charset="0"/>
                <a:cs typeface="Times New Roman" panose="02020603050405020304" pitchFamily="18" charset="0"/>
              </a:rPr>
              <a:t>Il passeggero in auto:</a:t>
            </a:r>
          </a:p>
          <a:p>
            <a:pPr lvl="0" algn="just"/>
            <a:r>
              <a:rPr lang="it-IT" sz="3200" dirty="0">
                <a:latin typeface="Times New Roman" panose="02020603050405020304" pitchFamily="18" charset="0"/>
                <a:cs typeface="Times New Roman" panose="02020603050405020304" pitchFamily="18" charset="0"/>
              </a:rPr>
              <a:t>deve salire o scendere dal veicolo sempre dalla parte del marciapiede e fare attenzione a non intralciare passanti e biciclette</a:t>
            </a:r>
          </a:p>
          <a:p>
            <a:pPr lvl="0" algn="just"/>
            <a:r>
              <a:rPr lang="it-IT" sz="3200" dirty="0">
                <a:latin typeface="Times New Roman" panose="02020603050405020304" pitchFamily="18" charset="0"/>
                <a:cs typeface="Times New Roman" panose="02020603050405020304" pitchFamily="18" charset="0"/>
              </a:rPr>
              <a:t>deve sempre allacciare le cinture di sicurezza o utilizzare gli altri dispositivi previsti dal Codice della strada in relazione al suo peso e alla sua statura per tutelare la sua sicurezza</a:t>
            </a:r>
          </a:p>
          <a:p>
            <a:pPr lvl="0" algn="just"/>
            <a:r>
              <a:rPr lang="it-IT" sz="3200" dirty="0">
                <a:latin typeface="Times New Roman" panose="02020603050405020304" pitchFamily="18" charset="0"/>
                <a:cs typeface="Times New Roman" panose="02020603050405020304" pitchFamily="18" charset="0"/>
              </a:rPr>
              <a:t>deve restare seduto al proprio posto per non creare situazioni di pericolo per sé e per gli altri</a:t>
            </a:r>
          </a:p>
          <a:p>
            <a:pPr lvl="0" algn="just"/>
            <a:r>
              <a:rPr lang="it-IT" sz="3200" dirty="0">
                <a:latin typeface="Times New Roman" panose="02020603050405020304" pitchFamily="18" charset="0"/>
                <a:cs typeface="Times New Roman" panose="02020603050405020304" pitchFamily="18" charset="0"/>
              </a:rPr>
              <a:t>se ha un animale lo deve sempre mettere sul sedile posteriore, in contenitori appositi o comunque in maniera sicura per l’animale e altri eventuali passeggeri</a:t>
            </a:r>
          </a:p>
          <a:p>
            <a:pPr lvl="0" algn="just"/>
            <a:r>
              <a:rPr lang="it-IT" sz="3200" dirty="0">
                <a:latin typeface="Times New Roman" panose="02020603050405020304" pitchFamily="18" charset="0"/>
                <a:cs typeface="Times New Roman" panose="02020603050405020304" pitchFamily="18" charset="0"/>
              </a:rPr>
              <a:t>non deve buttare nulla fuori dalla macchina, per non creare un pericolo ed inquinare l’ambiente</a:t>
            </a:r>
          </a:p>
          <a:p>
            <a:pPr lvl="0" algn="just"/>
            <a:r>
              <a:rPr lang="it-IT" sz="3200" dirty="0">
                <a:latin typeface="Times New Roman" panose="02020603050405020304" pitchFamily="18" charset="0"/>
                <a:cs typeface="Times New Roman" panose="02020603050405020304" pitchFamily="18" charset="0"/>
              </a:rPr>
              <a:t>non sporgersi dal finestrino per non creare distrazioni o disturbo all’autista compromettendo la sicurezza di tutti                                                                                                                                 </a:t>
            </a:r>
          </a:p>
          <a:p>
            <a:pPr lvl="0" algn="just"/>
            <a:endParaRPr lang="it-IT" sz="3200" dirty="0">
              <a:latin typeface="Times New Roman" panose="02020603050405020304" pitchFamily="18" charset="0"/>
              <a:cs typeface="Times New Roman" panose="02020603050405020304" pitchFamily="18" charset="0"/>
            </a:endParaRPr>
          </a:p>
          <a:p>
            <a:pPr marL="0" lvl="0" indent="0" algn="r">
              <a:buNone/>
            </a:pPr>
            <a:r>
              <a:rPr lang="it-IT" sz="3200" dirty="0">
                <a:latin typeface="Times New Roman" panose="02020603050405020304" pitchFamily="18" charset="0"/>
                <a:cs typeface="Times New Roman" panose="02020603050405020304" pitchFamily="18" charset="0"/>
              </a:rPr>
              <a:t>7</a:t>
            </a:r>
          </a:p>
          <a:p>
            <a:pPr algn="just"/>
            <a:endParaRPr lang="it-IT" sz="3200" dirty="0">
              <a:latin typeface="Times New Roman" panose="02020603050405020304" pitchFamily="18" charset="0"/>
              <a:cs typeface="Times New Roman" panose="02020603050405020304" pitchFamily="18" charset="0"/>
            </a:endParaRPr>
          </a:p>
          <a:p>
            <a:endParaRPr lang="it-IT" dirty="0"/>
          </a:p>
        </p:txBody>
      </p:sp>
      <p:pic>
        <p:nvPicPr>
          <p:cNvPr id="14" name="Elemento grafico 13" descr="Auto">
            <a:extLst>
              <a:ext uri="{FF2B5EF4-FFF2-40B4-BE49-F238E27FC236}">
                <a16:creationId xmlns:a16="http://schemas.microsoft.com/office/drawing/2014/main" id="{E5CE510F-6A16-413E-BD84-42A33DF5E30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38334" y="878331"/>
            <a:ext cx="914400" cy="914400"/>
          </a:xfrm>
          <a:prstGeom prst="rect">
            <a:avLst/>
          </a:prstGeom>
        </p:spPr>
      </p:pic>
      <p:pic>
        <p:nvPicPr>
          <p:cNvPr id="15" name="Elemento grafico 14" descr="Auto">
            <a:extLst>
              <a:ext uri="{FF2B5EF4-FFF2-40B4-BE49-F238E27FC236}">
                <a16:creationId xmlns:a16="http://schemas.microsoft.com/office/drawing/2014/main" id="{20CFAE1B-502D-4562-9B27-E44AAB811BD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87824" y="845002"/>
            <a:ext cx="914400" cy="914400"/>
          </a:xfrm>
          <a:prstGeom prst="rect">
            <a:avLst/>
          </a:prstGeom>
        </p:spPr>
      </p:pic>
      <p:sp>
        <p:nvSpPr>
          <p:cNvPr id="6" name="Rettangolo 5">
            <a:extLst>
              <a:ext uri="{FF2B5EF4-FFF2-40B4-BE49-F238E27FC236}">
                <a16:creationId xmlns:a16="http://schemas.microsoft.com/office/drawing/2014/main" id="{5C108EE0-9FCB-4EE0-B31E-371DBF72314C}"/>
              </a:ext>
            </a:extLst>
          </p:cNvPr>
          <p:cNvSpPr/>
          <p:nvPr/>
        </p:nvSpPr>
        <p:spPr>
          <a:xfrm>
            <a:off x="3048000" y="630703"/>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8" name="Immagine 7">
            <a:extLst>
              <a:ext uri="{FF2B5EF4-FFF2-40B4-BE49-F238E27FC236}">
                <a16:creationId xmlns:a16="http://schemas.microsoft.com/office/drawing/2014/main" id="{EBE4FDBE-4250-48B9-A9BB-A3F847E6E628}"/>
              </a:ext>
            </a:extLst>
          </p:cNvPr>
          <p:cNvPicPr/>
          <p:nvPr/>
        </p:nvPicPr>
        <p:blipFill>
          <a:blip r:embed="rId6"/>
          <a:srcRect/>
          <a:stretch>
            <a:fillRect/>
          </a:stretch>
        </p:blipFill>
        <p:spPr bwMode="auto">
          <a:xfrm>
            <a:off x="10975944" y="0"/>
            <a:ext cx="1216056" cy="1683993"/>
          </a:xfrm>
          <a:prstGeom prst="rect">
            <a:avLst/>
          </a:prstGeom>
          <a:noFill/>
          <a:ln w="9525">
            <a:noFill/>
            <a:miter lim="800000"/>
            <a:headEnd/>
            <a:tailEnd/>
          </a:ln>
        </p:spPr>
      </p:pic>
    </p:spTree>
    <p:extLst>
      <p:ext uri="{BB962C8B-B14F-4D97-AF65-F5344CB8AC3E}">
        <p14:creationId xmlns:p14="http://schemas.microsoft.com/office/powerpoint/2010/main" val="548111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56684B4-DFA9-448D-8DA3-A8C8D6258099}"/>
              </a:ext>
            </a:extLst>
          </p:cNvPr>
          <p:cNvSpPr>
            <a:spLocks noGrp="1"/>
          </p:cNvSpPr>
          <p:nvPr>
            <p:ph type="title"/>
          </p:nvPr>
        </p:nvSpPr>
        <p:spPr>
          <a:xfrm>
            <a:off x="838200" y="365126"/>
            <a:ext cx="10515600" cy="312208"/>
          </a:xfrm>
        </p:spPr>
        <p:txBody>
          <a:bodyPr>
            <a:normAutofit fontScale="90000"/>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4" name="Segnaposto contenuto 2">
            <a:extLst>
              <a:ext uri="{FF2B5EF4-FFF2-40B4-BE49-F238E27FC236}">
                <a16:creationId xmlns:a16="http://schemas.microsoft.com/office/drawing/2014/main" id="{841DD377-7C60-4087-B7E2-27EC6B07AE14}"/>
              </a:ext>
            </a:extLst>
          </p:cNvPr>
          <p:cNvSpPr txBox="1">
            <a:spLocks/>
          </p:cNvSpPr>
          <p:nvPr/>
        </p:nvSpPr>
        <p:spPr>
          <a:xfrm>
            <a:off x="747889" y="1134534"/>
            <a:ext cx="10696222" cy="53583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t-IT" sz="1800" b="1" dirty="0">
                <a:latin typeface="Times New Roman" panose="02020603050405020304" pitchFamily="18" charset="0"/>
                <a:cs typeface="Times New Roman" panose="02020603050405020304" pitchFamily="18" charset="0"/>
              </a:rPr>
              <a:t>IL PASSEGGERO  SUL MEZZO PUBBLICO  </a:t>
            </a:r>
          </a:p>
          <a:p>
            <a:pPr marL="0" indent="0" algn="just">
              <a:buNone/>
            </a:pPr>
            <a:r>
              <a:rPr lang="it-IT" sz="1800" dirty="0">
                <a:latin typeface="Times New Roman" panose="02020603050405020304" pitchFamily="18" charset="0"/>
                <a:cs typeface="Times New Roman" panose="02020603050405020304" pitchFamily="18" charset="0"/>
              </a:rPr>
              <a:t>Il passeggero sul mezzo pubblico: </a:t>
            </a:r>
          </a:p>
          <a:p>
            <a:pPr algn="just"/>
            <a:r>
              <a:rPr lang="it-IT" sz="1800" dirty="0">
                <a:latin typeface="Times New Roman" panose="02020603050405020304" pitchFamily="18" charset="0"/>
                <a:cs typeface="Times New Roman" panose="02020603050405020304" pitchFamily="18" charset="0"/>
              </a:rPr>
              <a:t>deve salire e scendere con calma senza spingere o urlare perché bisogna rispettare gli altri passeggeri</a:t>
            </a:r>
          </a:p>
          <a:p>
            <a:pPr algn="just"/>
            <a:r>
              <a:rPr lang="it-IT" sz="1800" dirty="0">
                <a:latin typeface="Times New Roman" panose="02020603050405020304" pitchFamily="18" charset="0"/>
                <a:cs typeface="Times New Roman" panose="02020603050405020304" pitchFamily="18" charset="0"/>
              </a:rPr>
              <a:t>e non creare in alcun modo situazioni di pericolo</a:t>
            </a:r>
          </a:p>
          <a:p>
            <a:pPr algn="just"/>
            <a:r>
              <a:rPr lang="it-IT" sz="1800" dirty="0">
                <a:latin typeface="Times New Roman" panose="02020603050405020304" pitchFamily="18" charset="0"/>
                <a:cs typeface="Times New Roman" panose="02020603050405020304" pitchFamily="18" charset="0"/>
              </a:rPr>
              <a:t>deve utilizzare i sostegni per muoversi all’interno del mezzo per la sua sicurezza</a:t>
            </a:r>
          </a:p>
          <a:p>
            <a:pPr algn="just"/>
            <a:r>
              <a:rPr lang="it-IT" sz="1800" dirty="0">
                <a:latin typeface="Times New Roman" panose="02020603050405020304" pitchFamily="18" charset="0"/>
                <a:cs typeface="Times New Roman" panose="02020603050405020304" pitchFamily="18" charset="0"/>
              </a:rPr>
              <a:t>deve aspettare che il mezzo sia ripartito prima di attraversare la strada per non correre il rischio di essere investito</a:t>
            </a:r>
          </a:p>
          <a:p>
            <a:pPr algn="just"/>
            <a:r>
              <a:rPr lang="it-IT" sz="1800" dirty="0">
                <a:latin typeface="Times New Roman" panose="02020603050405020304" pitchFamily="18" charset="0"/>
                <a:cs typeface="Times New Roman" panose="02020603050405020304" pitchFamily="18" charset="0"/>
              </a:rPr>
              <a:t>non deve inginocchiarsi sul sedile e non deve stare in piedi perché alla prima frenata improvvisa, potrebbe perdere l’equilibrio e cadere facendosi</a:t>
            </a:r>
          </a:p>
          <a:p>
            <a:pPr algn="just"/>
            <a:r>
              <a:rPr lang="it-IT" sz="1800" dirty="0">
                <a:latin typeface="Times New Roman" panose="02020603050405020304" pitchFamily="18" charset="0"/>
                <a:cs typeface="Times New Roman" panose="02020603050405020304" pitchFamily="18" charset="0"/>
              </a:rPr>
              <a:t>non deve sostare davanti alle porte per non correre il rischio di cadere fuori dal mezzo o di essere colpito alla loro apertura </a:t>
            </a:r>
          </a:p>
          <a:p>
            <a:pPr algn="just"/>
            <a:r>
              <a:rPr lang="it-IT" sz="1800" dirty="0">
                <a:latin typeface="Times New Roman" panose="02020603050405020304" pitchFamily="18" charset="0"/>
                <a:cs typeface="Times New Roman" panose="02020603050405020304" pitchFamily="18" charset="0"/>
              </a:rPr>
              <a:t>non deve sporcare il mezzo o lasciare i suoi oggetti sui sedili o nel corridoio perché bisogna rispettare la proprietà altrui e la propria</a:t>
            </a:r>
          </a:p>
          <a:p>
            <a:pPr algn="just"/>
            <a:r>
              <a:rPr lang="it-IT" sz="1800" dirty="0">
                <a:latin typeface="Times New Roman" panose="02020603050405020304" pitchFamily="18" charset="0"/>
                <a:cs typeface="Times New Roman" panose="02020603050405020304" pitchFamily="18" charset="0"/>
              </a:rPr>
              <a:t>non deve sporgersi o gettare nulla dal finestrino, per non creare un pericolo ed inquinare l’ambiente</a:t>
            </a:r>
          </a:p>
          <a:p>
            <a:pPr algn="just"/>
            <a:r>
              <a:rPr lang="it-IT" sz="1800" dirty="0">
                <a:latin typeface="Times New Roman" panose="02020603050405020304" pitchFamily="18" charset="0"/>
                <a:cs typeface="Times New Roman" panose="02020603050405020304" pitchFamily="18" charset="0"/>
              </a:rPr>
              <a:t>non deve urlare, litigare o giocare con i dispositivi di sicurezza presenti nel mezzo pubblico, per non creare distrazioni o disturbo al conducente compromettendo la sicurezza di tutti                                                             8</a:t>
            </a:r>
          </a:p>
        </p:txBody>
      </p:sp>
      <p:pic>
        <p:nvPicPr>
          <p:cNvPr id="6" name="Elemento grafico 5" descr="Autobus">
            <a:extLst>
              <a:ext uri="{FF2B5EF4-FFF2-40B4-BE49-F238E27FC236}">
                <a16:creationId xmlns:a16="http://schemas.microsoft.com/office/drawing/2014/main" id="{D1D0F137-0B82-476A-8B34-0277ACC734D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90800" y="721473"/>
            <a:ext cx="914400" cy="914400"/>
          </a:xfrm>
          <a:prstGeom prst="rect">
            <a:avLst/>
          </a:prstGeom>
        </p:spPr>
      </p:pic>
      <p:pic>
        <p:nvPicPr>
          <p:cNvPr id="8" name="Elemento grafico 7" descr="Treno">
            <a:extLst>
              <a:ext uri="{FF2B5EF4-FFF2-40B4-BE49-F238E27FC236}">
                <a16:creationId xmlns:a16="http://schemas.microsoft.com/office/drawing/2014/main" id="{66276C6F-3154-4958-AC92-B954FB975E7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51333" y="881635"/>
            <a:ext cx="914400" cy="914400"/>
          </a:xfrm>
          <a:prstGeom prst="rect">
            <a:avLst/>
          </a:prstGeom>
        </p:spPr>
      </p:pic>
      <p:sp>
        <p:nvSpPr>
          <p:cNvPr id="7" name="Rettangolo 6">
            <a:extLst>
              <a:ext uri="{FF2B5EF4-FFF2-40B4-BE49-F238E27FC236}">
                <a16:creationId xmlns:a16="http://schemas.microsoft.com/office/drawing/2014/main" id="{BDC0306A-E432-43AC-A606-B0FD4FD66331}"/>
              </a:ext>
            </a:extLst>
          </p:cNvPr>
          <p:cNvSpPr/>
          <p:nvPr/>
        </p:nvSpPr>
        <p:spPr>
          <a:xfrm>
            <a:off x="3048000" y="627416"/>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pic>
        <p:nvPicPr>
          <p:cNvPr id="10" name="Immagine 9">
            <a:extLst>
              <a:ext uri="{FF2B5EF4-FFF2-40B4-BE49-F238E27FC236}">
                <a16:creationId xmlns:a16="http://schemas.microsoft.com/office/drawing/2014/main" id="{660BE76A-56CC-4D11-B68E-F9EA2CB36A81}"/>
              </a:ext>
            </a:extLst>
          </p:cNvPr>
          <p:cNvPicPr/>
          <p:nvPr/>
        </p:nvPicPr>
        <p:blipFill>
          <a:blip r:embed="rId6"/>
          <a:srcRect/>
          <a:stretch>
            <a:fillRect/>
          </a:stretch>
        </p:blipFill>
        <p:spPr bwMode="auto">
          <a:xfrm>
            <a:off x="10975944" y="0"/>
            <a:ext cx="1216056" cy="1683993"/>
          </a:xfrm>
          <a:prstGeom prst="rect">
            <a:avLst/>
          </a:prstGeom>
          <a:noFill/>
          <a:ln w="9525">
            <a:noFill/>
            <a:miter lim="800000"/>
            <a:headEnd/>
            <a:tailEnd/>
          </a:ln>
        </p:spPr>
      </p:pic>
    </p:spTree>
    <p:extLst>
      <p:ext uri="{BB962C8B-B14F-4D97-AF65-F5344CB8AC3E}">
        <p14:creationId xmlns:p14="http://schemas.microsoft.com/office/powerpoint/2010/main" val="32076691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7398645-A1D1-456B-93C7-D0252E56DDC2}"/>
              </a:ext>
            </a:extLst>
          </p:cNvPr>
          <p:cNvSpPr>
            <a:spLocks noGrp="1"/>
          </p:cNvSpPr>
          <p:nvPr>
            <p:ph type="title"/>
          </p:nvPr>
        </p:nvSpPr>
        <p:spPr>
          <a:xfrm>
            <a:off x="838200" y="365126"/>
            <a:ext cx="10515600" cy="315912"/>
          </a:xfrm>
        </p:spPr>
        <p:txBody>
          <a:bodyPr>
            <a:normAutofit fontScale="90000"/>
          </a:bodyPr>
          <a:lstStyle/>
          <a:p>
            <a:pPr algn="ctr"/>
            <a:r>
              <a:rPr lang="it-IT" sz="3000" dirty="0">
                <a:latin typeface="Times New Roman" panose="02020603050405020304" pitchFamily="18" charset="0"/>
                <a:cs typeface="Times New Roman" panose="02020603050405020304" pitchFamily="18" charset="0"/>
              </a:rPr>
              <a:t>Corso di Educazione stradale</a:t>
            </a:r>
            <a:endParaRPr lang="it-IT" sz="3000" dirty="0"/>
          </a:p>
        </p:txBody>
      </p:sp>
      <p:sp>
        <p:nvSpPr>
          <p:cNvPr id="3" name="Segnaposto contenuto 2">
            <a:extLst>
              <a:ext uri="{FF2B5EF4-FFF2-40B4-BE49-F238E27FC236}">
                <a16:creationId xmlns:a16="http://schemas.microsoft.com/office/drawing/2014/main" id="{A6C67E41-0075-4A68-890B-6A4CB0A94FD6}"/>
              </a:ext>
            </a:extLst>
          </p:cNvPr>
          <p:cNvSpPr>
            <a:spLocks noGrp="1"/>
          </p:cNvSpPr>
          <p:nvPr>
            <p:ph idx="1"/>
          </p:nvPr>
        </p:nvSpPr>
        <p:spPr>
          <a:xfrm>
            <a:off x="4154312" y="1223403"/>
            <a:ext cx="6762044" cy="4953559"/>
          </a:xfrm>
        </p:spPr>
        <p:txBody>
          <a:bodyPr>
            <a:normAutofit fontScale="92500" lnSpcReduction="20000"/>
          </a:bodyPr>
          <a:lstStyle/>
          <a:p>
            <a:pPr marL="0" indent="0">
              <a:buNone/>
            </a:pPr>
            <a:r>
              <a:rPr lang="it-IT" sz="2200" b="1" dirty="0">
                <a:latin typeface="Times New Roman" panose="02020603050405020304" pitchFamily="18" charset="0"/>
                <a:cs typeface="Times New Roman" panose="02020603050405020304" pitchFamily="18" charset="0"/>
              </a:rPr>
              <a:t>I SEGNALI STRADALI </a:t>
            </a:r>
          </a:p>
          <a:p>
            <a:pPr marL="0" indent="0">
              <a:buNone/>
            </a:pPr>
            <a:r>
              <a:rPr lang="it-IT" sz="2200" b="1" i="1" u="sng" dirty="0">
                <a:latin typeface="Times New Roman" panose="02020603050405020304" pitchFamily="18" charset="0"/>
                <a:cs typeface="Times New Roman" panose="02020603050405020304" pitchFamily="18" charset="0"/>
              </a:rPr>
              <a:t>TIPOLOGIA</a:t>
            </a:r>
            <a:endParaRPr lang="it-IT" sz="2200" dirty="0">
              <a:latin typeface="Times New Roman" panose="02020603050405020304" pitchFamily="18" charset="0"/>
              <a:cs typeface="Times New Roman" panose="02020603050405020304" pitchFamily="18" charset="0"/>
            </a:endParaRPr>
          </a:p>
          <a:p>
            <a:pPr marL="0" indent="0">
              <a:buNone/>
            </a:pPr>
            <a:r>
              <a:rPr lang="it-IT" sz="2200" dirty="0">
                <a:latin typeface="Times New Roman" panose="02020603050405020304" pitchFamily="18" charset="0"/>
                <a:cs typeface="Times New Roman" panose="02020603050405020304" pitchFamily="18" charset="0"/>
              </a:rPr>
              <a:t>I segnali stradali sono divisi in 4 tipologie:</a:t>
            </a:r>
          </a:p>
          <a:p>
            <a:r>
              <a:rPr lang="it-IT" sz="2200" dirty="0">
                <a:latin typeface="Times New Roman" panose="02020603050405020304" pitchFamily="18" charset="0"/>
                <a:cs typeface="Times New Roman" panose="02020603050405020304" pitchFamily="18" charset="0"/>
              </a:rPr>
              <a:t>VERTICALI: Sviluppati in verticale (cartello stradale).</a:t>
            </a:r>
          </a:p>
          <a:p>
            <a:r>
              <a:rPr lang="it-IT" sz="2200" dirty="0">
                <a:latin typeface="Times New Roman" panose="02020603050405020304" pitchFamily="18" charset="0"/>
                <a:cs typeface="Times New Roman" panose="02020603050405020304" pitchFamily="18" charset="0"/>
              </a:rPr>
              <a:t>ORIZZONTALI: Disegnati sulla strada (strisce pedonali)</a:t>
            </a:r>
          </a:p>
          <a:p>
            <a:r>
              <a:rPr lang="it-IT" sz="2200" dirty="0">
                <a:latin typeface="Times New Roman" panose="02020603050405020304" pitchFamily="18" charset="0"/>
                <a:cs typeface="Times New Roman" panose="02020603050405020304" pitchFamily="18" charset="0"/>
              </a:rPr>
              <a:t>LUMINOSI: Trasmessi tramite luci (semaforo)</a:t>
            </a:r>
          </a:p>
          <a:p>
            <a:r>
              <a:rPr lang="it-IT" sz="2200" dirty="0">
                <a:latin typeface="Times New Roman" panose="02020603050405020304" pitchFamily="18" charset="0"/>
                <a:cs typeface="Times New Roman" panose="02020603050405020304" pitchFamily="18" charset="0"/>
              </a:rPr>
              <a:t>MANUALI: Dati dall’agente del traffico (vigile urbano) (posizione delle braccia e uso del fischietto)</a:t>
            </a:r>
          </a:p>
          <a:p>
            <a:endParaRPr lang="it-IT" sz="22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a:p>
            <a:endParaRPr lang="it-IT" sz="2000" dirty="0">
              <a:latin typeface="Times New Roman" panose="02020603050405020304" pitchFamily="18" charset="0"/>
              <a:cs typeface="Times New Roman" panose="02020603050405020304" pitchFamily="18" charset="0"/>
            </a:endParaRPr>
          </a:p>
          <a:p>
            <a:pPr marL="0" indent="0">
              <a:buNone/>
            </a:pPr>
            <a:r>
              <a:rPr lang="it-IT" sz="2000" dirty="0">
                <a:latin typeface="Times New Roman" panose="02020603050405020304" pitchFamily="18" charset="0"/>
                <a:cs typeface="Times New Roman" panose="02020603050405020304" pitchFamily="18" charset="0"/>
              </a:rPr>
              <a:t>                                                                                                               							        </a:t>
            </a:r>
          </a:p>
          <a:p>
            <a:pPr marL="0" indent="0" algn="r">
              <a:buNone/>
            </a:pPr>
            <a:r>
              <a:rPr lang="it-IT" sz="2000" dirty="0">
                <a:latin typeface="Times New Roman" panose="02020603050405020304" pitchFamily="18" charset="0"/>
                <a:cs typeface="Times New Roman" panose="02020603050405020304" pitchFamily="18" charset="0"/>
              </a:rPr>
              <a:t>9</a:t>
            </a:r>
          </a:p>
          <a:p>
            <a:endParaRPr lang="it-IT" dirty="0"/>
          </a:p>
        </p:txBody>
      </p:sp>
      <p:pic>
        <p:nvPicPr>
          <p:cNvPr id="4" name="Immagine 3">
            <a:extLst>
              <a:ext uri="{FF2B5EF4-FFF2-40B4-BE49-F238E27FC236}">
                <a16:creationId xmlns:a16="http://schemas.microsoft.com/office/drawing/2014/main" id="{21372DBC-F8AD-40DB-A2AD-F277C2760030}"/>
              </a:ext>
            </a:extLst>
          </p:cNvPr>
          <p:cNvPicPr/>
          <p:nvPr/>
        </p:nvPicPr>
        <p:blipFill>
          <a:blip r:embed="rId2"/>
          <a:srcRect/>
          <a:stretch>
            <a:fillRect/>
          </a:stretch>
        </p:blipFill>
        <p:spPr bwMode="auto">
          <a:xfrm>
            <a:off x="673780" y="1223403"/>
            <a:ext cx="3102965" cy="4563533"/>
          </a:xfrm>
          <a:prstGeom prst="rect">
            <a:avLst/>
          </a:prstGeom>
          <a:noFill/>
          <a:ln w="9525">
            <a:noFill/>
            <a:miter lim="800000"/>
            <a:headEnd/>
            <a:tailEnd/>
          </a:ln>
        </p:spPr>
      </p:pic>
      <p:pic>
        <p:nvPicPr>
          <p:cNvPr id="6" name="Elemento grafico 5" descr="Mano alzata">
            <a:extLst>
              <a:ext uri="{FF2B5EF4-FFF2-40B4-BE49-F238E27FC236}">
                <a16:creationId xmlns:a16="http://schemas.microsoft.com/office/drawing/2014/main" id="{D7397135-AB4A-4AA3-B4D1-604FB34A6B9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21615" y="4124665"/>
            <a:ext cx="914400" cy="914400"/>
          </a:xfrm>
          <a:prstGeom prst="rect">
            <a:avLst/>
          </a:prstGeom>
        </p:spPr>
      </p:pic>
      <p:pic>
        <p:nvPicPr>
          <p:cNvPr id="8" name="Elemento grafico 7" descr="Segnale di divieto">
            <a:extLst>
              <a:ext uri="{FF2B5EF4-FFF2-40B4-BE49-F238E27FC236}">
                <a16:creationId xmlns:a16="http://schemas.microsoft.com/office/drawing/2014/main" id="{9ACEA2E5-53C7-4E5B-9178-AA43A7887DA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96045" y="4138629"/>
            <a:ext cx="932182" cy="932182"/>
          </a:xfrm>
          <a:prstGeom prst="rect">
            <a:avLst/>
          </a:prstGeom>
        </p:spPr>
      </p:pic>
      <p:pic>
        <p:nvPicPr>
          <p:cNvPr id="18" name="Elemento grafico 17" descr="Divieto">
            <a:extLst>
              <a:ext uri="{FF2B5EF4-FFF2-40B4-BE49-F238E27FC236}">
                <a16:creationId xmlns:a16="http://schemas.microsoft.com/office/drawing/2014/main" id="{7838DD07-FE1D-424B-B76C-DFFAE1142AA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09241" y="4138629"/>
            <a:ext cx="914400" cy="914400"/>
          </a:xfrm>
          <a:prstGeom prst="rect">
            <a:avLst/>
          </a:prstGeom>
        </p:spPr>
      </p:pic>
      <p:pic>
        <p:nvPicPr>
          <p:cNvPr id="20" name="Elemento grafico 19" descr="Radioattivo">
            <a:extLst>
              <a:ext uri="{FF2B5EF4-FFF2-40B4-BE49-F238E27FC236}">
                <a16:creationId xmlns:a16="http://schemas.microsoft.com/office/drawing/2014/main" id="{B29681F8-2032-47C2-846B-9A3B5574D11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442287" y="4138629"/>
            <a:ext cx="914400" cy="914400"/>
          </a:xfrm>
          <a:prstGeom prst="rect">
            <a:avLst/>
          </a:prstGeom>
        </p:spPr>
      </p:pic>
      <p:pic>
        <p:nvPicPr>
          <p:cNvPr id="22" name="Elemento grafico 21" descr="Avviso">
            <a:extLst>
              <a:ext uri="{FF2B5EF4-FFF2-40B4-BE49-F238E27FC236}">
                <a16:creationId xmlns:a16="http://schemas.microsoft.com/office/drawing/2014/main" id="{3E1DEB29-75D7-4DBB-8C2D-9C086DD906BF}"/>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898043" y="4124665"/>
            <a:ext cx="914400" cy="914400"/>
          </a:xfrm>
          <a:prstGeom prst="rect">
            <a:avLst/>
          </a:prstGeom>
        </p:spPr>
      </p:pic>
      <p:sp>
        <p:nvSpPr>
          <p:cNvPr id="10" name="Rettangolo 9">
            <a:extLst>
              <a:ext uri="{FF2B5EF4-FFF2-40B4-BE49-F238E27FC236}">
                <a16:creationId xmlns:a16="http://schemas.microsoft.com/office/drawing/2014/main" id="{E7700F0F-C4D8-46F1-AFBE-58C839546E9E}"/>
              </a:ext>
            </a:extLst>
          </p:cNvPr>
          <p:cNvSpPr/>
          <p:nvPr/>
        </p:nvSpPr>
        <p:spPr>
          <a:xfrm>
            <a:off x="3030815" y="629055"/>
            <a:ext cx="6096000" cy="646331"/>
          </a:xfrm>
          <a:prstGeom prst="rect">
            <a:avLst/>
          </a:prstGeom>
        </p:spPr>
        <p:txBody>
          <a:bodyPr>
            <a:spAutoFit/>
          </a:bodyPr>
          <a:lstStyle/>
          <a:p>
            <a:pPr algn="ctr">
              <a:spcAft>
                <a:spcPts val="0"/>
              </a:spcAft>
            </a:pPr>
            <a:r>
              <a:rPr lang="it-IT" b="1" dirty="0">
                <a:solidFill>
                  <a:srgbClr val="000000"/>
                </a:solidFill>
                <a:latin typeface="Times New Roman" panose="02020603050405020304" pitchFamily="18" charset="0"/>
                <a:ea typeface="Calibri" panose="020F0502020204030204" pitchFamily="34" charset="0"/>
              </a:rPr>
              <a:t>“SI IMPARA STRADA FACENDO”</a:t>
            </a:r>
            <a:endParaRPr lang="it-IT" sz="1600" dirty="0">
              <a:solidFill>
                <a:srgbClr val="000000"/>
              </a:solidFill>
              <a:latin typeface="Calibri" panose="020F0502020204030204" pitchFamily="34" charset="0"/>
              <a:ea typeface="Calibri" panose="020F0502020204030204" pitchFamily="34" charset="0"/>
            </a:endParaRPr>
          </a:p>
          <a:p>
            <a:pPr algn="ctr">
              <a:spcAft>
                <a:spcPts val="0"/>
              </a:spcAft>
            </a:pPr>
            <a:r>
              <a:rPr lang="it-IT" b="1" dirty="0">
                <a:solidFill>
                  <a:srgbClr val="000000"/>
                </a:solidFill>
                <a:latin typeface="Times New Roman" panose="02020603050405020304" pitchFamily="18" charset="0"/>
                <a:ea typeface="Calibri" panose="020F0502020204030204" pitchFamily="34" charset="0"/>
              </a:rPr>
              <a:t> </a:t>
            </a:r>
            <a:endParaRPr lang="it-IT" sz="16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3266663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TotalTime>
  <Words>2700</Words>
  <Application>Microsoft Office PowerPoint</Application>
  <PresentationFormat>Widescreen</PresentationFormat>
  <Paragraphs>328</Paragraphs>
  <Slides>26</Slides>
  <Notes>1</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26</vt:i4>
      </vt:variant>
    </vt:vector>
  </HeadingPairs>
  <TitlesOfParts>
    <vt:vector size="31" baseType="lpstr">
      <vt:lpstr>Arial</vt:lpstr>
      <vt:lpstr>Calibri</vt:lpstr>
      <vt:lpstr>Calibri Light</vt:lpstr>
      <vt:lpstr>Times New Roman</vt:lpstr>
      <vt:lpstr>Tema di Office</vt:lpstr>
      <vt:lpstr>Corso di Educazione stradale </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Corso di Educazione stradale</vt:lpstr>
      <vt:lpstr>Presentazione standard di PowerPoint</vt:lpstr>
      <vt:lpstr>Corso di Educazione stradale</vt:lpstr>
      <vt:lpstr>Corso di Educazione stradale</vt:lpstr>
      <vt:lpstr>Corso di Educazione stradale</vt:lpstr>
      <vt:lpstr>Presentazione standard di PowerPoint</vt:lpstr>
      <vt:lpstr>Presentazione standard di PowerPoint</vt:lpstr>
      <vt:lpstr>Corso di Educazione stradale</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Corso di Educazione stradale</dc:title>
  <dc:creator>Michele</dc:creator>
  <cp:lastModifiedBy>Michele</cp:lastModifiedBy>
  <cp:revision>70</cp:revision>
  <dcterms:created xsi:type="dcterms:W3CDTF">2018-02-24T07:36:07Z</dcterms:created>
  <dcterms:modified xsi:type="dcterms:W3CDTF">2018-03-06T20:44:38Z</dcterms:modified>
</cp:coreProperties>
</file>